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9" r:id="rId3"/>
    <p:sldId id="284" r:id="rId4"/>
    <p:sldId id="260" r:id="rId5"/>
    <p:sldId id="269" r:id="rId6"/>
    <p:sldId id="261" r:id="rId7"/>
    <p:sldId id="267" r:id="rId8"/>
    <p:sldId id="263" r:id="rId9"/>
    <p:sldId id="268" r:id="rId10"/>
    <p:sldId id="266" r:id="rId11"/>
    <p:sldId id="258" r:id="rId12"/>
    <p:sldId id="287" r:id="rId13"/>
    <p:sldId id="272" r:id="rId14"/>
    <p:sldId id="262" r:id="rId15"/>
    <p:sldId id="289" r:id="rId16"/>
    <p:sldId id="276" r:id="rId17"/>
    <p:sldId id="290" r:id="rId18"/>
    <p:sldId id="291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3BFB8F7-0459-4753-81BC-09CCD2FB11AB}">
          <p14:sldIdLst>
            <p14:sldId id="259"/>
            <p14:sldId id="284"/>
            <p14:sldId id="260"/>
            <p14:sldId id="269"/>
            <p14:sldId id="261"/>
            <p14:sldId id="267"/>
            <p14:sldId id="263"/>
            <p14:sldId id="268"/>
            <p14:sldId id="266"/>
            <p14:sldId id="258"/>
            <p14:sldId id="287"/>
            <p14:sldId id="272"/>
            <p14:sldId id="262"/>
            <p14:sldId id="289"/>
            <p14:sldId id="276"/>
            <p14:sldId id="290"/>
            <p14:sldId id="291"/>
            <p14:sldId id="282"/>
          </p14:sldIdLst>
        </p14:section>
        <p14:section name="Appendix" id="{AD40BD96-499A-432D-9F7F-B773008F77B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659" autoAdjust="0"/>
  </p:normalViewPr>
  <p:slideViewPr>
    <p:cSldViewPr snapToGrid="0">
      <p:cViewPr varScale="1">
        <p:scale>
          <a:sx n="61" d="100"/>
          <a:sy n="61" d="100"/>
        </p:scale>
        <p:origin x="8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00EE1-2A44-4F68-A2A8-E103F8F35DCA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D20EE-5B7A-4068-9FE5-1DFD72FB0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Renewable energy (LCOE metric)</a:t>
            </a:r>
          </a:p>
          <a:p>
            <a:r>
              <a:rPr lang="en-US" dirty="0"/>
              <a:t>Solar energy</a:t>
            </a:r>
          </a:p>
          <a:p>
            <a:r>
              <a:rPr lang="en-US" dirty="0"/>
              <a:t>reliability/degradation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D20EE-5B7A-4068-9FE5-1DFD72FB0A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29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parameters NP(no.</a:t>
            </a:r>
            <a:r>
              <a:rPr lang="en-US" baseline="0" dirty="0"/>
              <a:t> panels in parallel</a:t>
            </a:r>
            <a:r>
              <a:rPr lang="en-US" dirty="0"/>
              <a:t>),</a:t>
            </a:r>
            <a:r>
              <a:rPr lang="en-US" baseline="0" dirty="0"/>
              <a:t> NS (no. of cells in a panel) etc.</a:t>
            </a:r>
          </a:p>
          <a:p>
            <a:r>
              <a:rPr lang="en-US" baseline="0" dirty="0"/>
              <a:t>Jobname - Site name (case name)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D20EE-5B7A-4068-9FE5-1DFD72FB0A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61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D20EE-5B7A-4068-9FE5-1DFD72FB0A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94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Provide the code for</a:t>
            </a:r>
            <a:r>
              <a:rPr lang="en-US" baseline="0" dirty="0"/>
              <a:t> analyses/visualization as an expectation for DEEDS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D20EE-5B7A-4068-9FE5-1DFD72FB0A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96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--create cases that define your research activities</a:t>
            </a:r>
          </a:p>
          <a:p>
            <a:endParaRPr lang="en-US" dirty="0"/>
          </a:p>
          <a:p>
            <a:r>
              <a:rPr lang="en-US" dirty="0"/>
              <a:t>--define/preserve/annotate/share your data &amp; files</a:t>
            </a:r>
          </a:p>
          <a:p>
            <a:endParaRPr lang="en-US" dirty="0"/>
          </a:p>
          <a:p>
            <a:r>
              <a:rPr lang="en-US"/>
              <a:t>--define/launch/trace your tools &amp; computations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D20EE-5B7A-4068-9FE5-1DFD72FB0A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7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44C2-1D65-4284-876A-1B6B498EC2F9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D289-A8E5-482F-A4B9-D259809D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58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44C2-1D65-4284-876A-1B6B498EC2F9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D289-A8E5-482F-A4B9-D259809D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00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44C2-1D65-4284-876A-1B6B498EC2F9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D289-A8E5-482F-A4B9-D259809D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34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lang="en-US" sz="4800" b="1" dirty="0">
                <a:solidFill>
                  <a:srgbClr val="194CE5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400" kern="1200" dirty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83FA6-B33F-44EA-9231-0C2B1F223C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816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400" dirty="0">
                <a:ln>
                  <a:noFill/>
                </a:ln>
                <a:solidFill>
                  <a:srgbClr val="0066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1294"/>
            <a:ext cx="10515600" cy="4585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42D4-36CB-40B3-A29B-A787FD7BCA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8746" y="6442694"/>
            <a:ext cx="2743200" cy="365125"/>
          </a:xfrm>
        </p:spPr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79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8B88-1751-4316-AF3B-17A4CA78E8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74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25AC6-3E4C-4CAD-A867-FF1DF19B36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99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C246-8FEE-4F5A-9C9F-16FBA9DA51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89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2B15-E39A-4620-B238-C7FEEA6FE4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15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BF60-7285-489E-A7F0-2BFA4B3F17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69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8FD0-295C-41D8-AE8D-79E2171907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496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44C2-1D65-4284-876A-1B6B498EC2F9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D289-A8E5-482F-A4B9-D259809D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8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8DEF-3C76-4731-9262-B6D849968E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567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CFB98-E8E8-41CB-8999-C5E92E49AD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41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87B8-32EA-4424-BCCB-E2B6AD449A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9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44C2-1D65-4284-876A-1B6B498EC2F9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D289-A8E5-482F-A4B9-D259809D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3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44C2-1D65-4284-876A-1B6B498EC2F9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D289-A8E5-482F-A4B9-D259809D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2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44C2-1D65-4284-876A-1B6B498EC2F9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D289-A8E5-482F-A4B9-D259809D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4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44C2-1D65-4284-876A-1B6B498EC2F9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D289-A8E5-482F-A4B9-D259809D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9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44C2-1D65-4284-876A-1B6B498EC2F9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D289-A8E5-482F-A4B9-D259809D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12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44C2-1D65-4284-876A-1B6B498EC2F9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D289-A8E5-482F-A4B9-D259809D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1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44C2-1D65-4284-876A-1B6B498EC2F9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D289-A8E5-482F-A4B9-D259809D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25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944C2-1D65-4284-876A-1B6B498EC2F9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0D289-A8E5-482F-A4B9-D259809D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9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29AFC-DAA9-455A-9D17-3608BDE508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9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em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Relationship Id="rId9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1.png"/><Relationship Id="rId7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2.png"/><Relationship Id="rId9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7.png"/><Relationship Id="rId7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5" Type="http://schemas.openxmlformats.org/officeDocument/2006/relationships/image" Target="NULL"/><Relationship Id="rId9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11" Type="http://schemas.openxmlformats.org/officeDocument/2006/relationships/image" Target="../media/image21.jpg"/><Relationship Id="rId5" Type="http://schemas.openxmlformats.org/officeDocument/2006/relationships/image" Target="NULL"/><Relationship Id="rId10" Type="http://schemas.openxmlformats.org/officeDocument/2006/relationships/image" Target="../media/image20.jpg"/><Relationship Id="rId9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038" y="3039210"/>
            <a:ext cx="5038562" cy="22584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5" y="0"/>
            <a:ext cx="1644991" cy="1574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61712"/>
            <a:ext cx="9144000" cy="1644992"/>
          </a:xfrm>
        </p:spPr>
        <p:txBody>
          <a:bodyPr>
            <a:normAutofit/>
          </a:bodyPr>
          <a:lstStyle/>
          <a:p>
            <a:r>
              <a:rPr lang="en-US" dirty="0"/>
              <a:t>Modeling the Performance of Solar Photovoltaic Systems</a:t>
            </a:r>
            <a:endParaRPr lang="en-US" sz="4800" b="1" dirty="0">
              <a:solidFill>
                <a:srgbClr val="194CE5"/>
              </a:solidFill>
              <a:latin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545662"/>
            <a:ext cx="9144000" cy="1312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defRPr/>
            </a:pPr>
            <a:r>
              <a:rPr lang="en-US" sz="2000" dirty="0">
                <a:latin typeface="Gill Sans MT"/>
              </a:rPr>
              <a:t>M. Tahir Patel, Xingshu Sun, Reza Asadpour and M. Ashraf </a:t>
            </a:r>
            <a:r>
              <a:rPr lang="en-US" sz="2000" dirty="0" err="1">
                <a:latin typeface="Gill Sans MT"/>
              </a:rPr>
              <a:t>Alam</a:t>
            </a:r>
            <a:endParaRPr lang="en-US" sz="2000" dirty="0">
              <a:latin typeface="Gill Sans MT"/>
            </a:endParaRPr>
          </a:p>
          <a:p>
            <a:endParaRPr lang="en-US" sz="2000" dirty="0"/>
          </a:p>
          <a:p>
            <a:pPr lvl="0">
              <a:lnSpc>
                <a:spcPct val="100000"/>
              </a:lnSpc>
            </a:pPr>
            <a:r>
              <a:rPr lang="en-US" sz="2000" dirty="0">
                <a:latin typeface="Gill Sans MT"/>
              </a:rPr>
              <a:t>School of Electrical and Computer Engineering</a:t>
            </a:r>
          </a:p>
          <a:p>
            <a:pPr lvl="0">
              <a:lnSpc>
                <a:spcPct val="100000"/>
              </a:lnSpc>
            </a:pPr>
            <a:r>
              <a:rPr lang="en-US" sz="2000" dirty="0">
                <a:latin typeface="Gill Sans MT"/>
              </a:rPr>
              <a:t>Purdue University, West Lafayette, IN, 47907, USA</a:t>
            </a:r>
          </a:p>
          <a:p>
            <a:endParaRPr lang="en-US" sz="2000" dirty="0"/>
          </a:p>
          <a:p>
            <a:r>
              <a:rPr lang="en-US" sz="2000" dirty="0"/>
              <a:t>06/29/2018</a:t>
            </a:r>
          </a:p>
        </p:txBody>
      </p:sp>
      <p:pic>
        <p:nvPicPr>
          <p:cNvPr id="5" name="Picture 14" descr="CEE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2264" y="227126"/>
            <a:ext cx="1584551" cy="1050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933253" y="227126"/>
            <a:ext cx="189379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DEEDS</a:t>
            </a:r>
          </a:p>
        </p:txBody>
      </p:sp>
    </p:spTree>
    <p:extLst>
      <p:ext uri="{BB962C8B-B14F-4D97-AF65-F5344CB8AC3E}">
        <p14:creationId xmlns:p14="http://schemas.microsoft.com/office/powerpoint/2010/main" val="4289610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37985" y="1540407"/>
            <a:ext cx="5661236" cy="519537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99070" y="2761233"/>
            <a:ext cx="1746422" cy="10462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Raw Field Data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(CSV Files)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42" y="4224737"/>
            <a:ext cx="1695450" cy="887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10" y="5296371"/>
            <a:ext cx="2743200" cy="10048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65157" y="2761233"/>
            <a:ext cx="1746422" cy="10462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Preprocess (MATLAB codes)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3201" y="2035611"/>
            <a:ext cx="3212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*Input specific depending on CSV format (attributes, etc.)</a:t>
            </a:r>
          </a:p>
        </p:txBody>
      </p:sp>
      <p:sp>
        <p:nvSpPr>
          <p:cNvPr id="9" name="Rectangle 8"/>
          <p:cNvSpPr/>
          <p:nvPr/>
        </p:nvSpPr>
        <p:spPr>
          <a:xfrm>
            <a:off x="3365157" y="4654649"/>
            <a:ext cx="1746422" cy="10462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Mat Data Files (MATLAB)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320721" y="5169527"/>
            <a:ext cx="939114" cy="8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607275" y="3379073"/>
            <a:ext cx="663147" cy="41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217773" y="4040163"/>
            <a:ext cx="0" cy="423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281351" y="4303560"/>
            <a:ext cx="1746422" cy="1235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Optimization Codes (MATLAB)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12476" y="3916911"/>
            <a:ext cx="3212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*May run for days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8027773" y="3153623"/>
            <a:ext cx="794951" cy="1486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921577" y="2365181"/>
            <a:ext cx="1972962" cy="11297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Output stored in Mat files (MATLAB)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8027773" y="5081091"/>
            <a:ext cx="998620" cy="916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9111969" y="5379544"/>
            <a:ext cx="1746422" cy="1235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Output Figure Files (MATLAB)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84972" y="1943240"/>
            <a:ext cx="3212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*can be stored in CSV as well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7888" y="3549547"/>
            <a:ext cx="2066925" cy="8763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096" y="5834794"/>
            <a:ext cx="2076152" cy="6450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14678" y="1171075"/>
            <a:ext cx="357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Data Preprocessing (local computer)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03636" y="30328"/>
            <a:ext cx="10515600" cy="1325563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dirty="0">
                <a:solidFill>
                  <a:srgbClr val="0066FF"/>
                </a:solidFill>
              </a:rPr>
              <a:t>Workflow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65099" y="1542455"/>
            <a:ext cx="5661236" cy="519537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227912" y="1181180"/>
            <a:ext cx="366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Performance analysis (cluster/server)</a:t>
            </a:r>
          </a:p>
        </p:txBody>
      </p:sp>
    </p:spTree>
    <p:extLst>
      <p:ext uri="{BB962C8B-B14F-4D97-AF65-F5344CB8AC3E}">
        <p14:creationId xmlns:p14="http://schemas.microsoft.com/office/powerpoint/2010/main" val="3063184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66FF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8554"/>
            <a:ext cx="10515600" cy="472840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Solar PV Research</a:t>
            </a:r>
          </a:p>
          <a:p>
            <a:pPr lvl="1"/>
            <a:r>
              <a:rPr lang="en-US" dirty="0"/>
              <a:t>Introduction</a:t>
            </a:r>
          </a:p>
          <a:p>
            <a:pPr lvl="1"/>
            <a:r>
              <a:rPr lang="en-US" dirty="0"/>
              <a:t>Input </a:t>
            </a:r>
          </a:p>
          <a:p>
            <a:pPr lvl="1"/>
            <a:r>
              <a:rPr lang="en-US" dirty="0"/>
              <a:t>Tools</a:t>
            </a:r>
          </a:p>
          <a:p>
            <a:pPr lvl="1"/>
            <a:r>
              <a:rPr lang="en-US" dirty="0"/>
              <a:t>Output</a:t>
            </a:r>
          </a:p>
          <a:p>
            <a:pPr lvl="1"/>
            <a:r>
              <a:rPr lang="en-US" dirty="0"/>
              <a:t>Results</a:t>
            </a:r>
          </a:p>
          <a:p>
            <a:pPr lvl="1"/>
            <a:r>
              <a:rPr lang="en-US" dirty="0"/>
              <a:t>Workflow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DEEDS dashboard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Incorporation in the dashboard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Datasets, Cases, Files, Tools, Workflow</a:t>
            </a:r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27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FDC5C5F4-1868-48EB-B84B-9F037E52EA34}"/>
              </a:ext>
            </a:extLst>
          </p:cNvPr>
          <p:cNvSpPr txBox="1"/>
          <p:nvPr/>
        </p:nvSpPr>
        <p:spPr>
          <a:xfrm>
            <a:off x="259212" y="114605"/>
            <a:ext cx="11470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66FF"/>
                </a:solidFill>
              </a:rPr>
              <a:t>Solar PV Dataset: Modeling the Performance of Solar Photovoltaic Systems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8272"/>
            <a:ext cx="12192000" cy="557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98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A0F8BE-001A-4252-BB4C-3549C17EC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12" y="1045541"/>
            <a:ext cx="11441175" cy="3793383"/>
          </a:xfrm>
          <a:prstGeom prst="rect">
            <a:avLst/>
          </a:prstGeom>
        </p:spPr>
      </p:pic>
      <p:pic>
        <p:nvPicPr>
          <p:cNvPr id="9" name="Picture 2" descr="PV panels at NREL's outdoor test facility.">
            <a:extLst>
              <a:ext uri="{FF2B5EF4-FFF2-40B4-BE49-F238E27FC236}">
                <a16:creationId xmlns:a16="http://schemas.microsoft.com/office/drawing/2014/main" id="{FA17A15E-503B-4254-98CA-29E6B6C23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929" y="1045541"/>
            <a:ext cx="3431458" cy="295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67C294-DEF3-400C-8BAA-F3B0BAD2BABF}"/>
              </a:ext>
            </a:extLst>
          </p:cNvPr>
          <p:cNvSpPr/>
          <p:nvPr/>
        </p:nvSpPr>
        <p:spPr>
          <a:xfrm>
            <a:off x="259211" y="4895274"/>
            <a:ext cx="11441176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Droid Serif"/>
              </a:rPr>
              <a:t>A PV “case” is a solar farm defined by module technology and field data for a site</a:t>
            </a:r>
          </a:p>
          <a:p>
            <a:endParaRPr lang="en-US" dirty="0">
              <a:solidFill>
                <a:srgbClr val="333333"/>
              </a:solidFill>
              <a:latin typeface="Droid Serif"/>
            </a:endParaRPr>
          </a:p>
          <a:p>
            <a:r>
              <a:rPr lang="en-US" dirty="0">
                <a:solidFill>
                  <a:srgbClr val="333333"/>
                </a:solidFill>
                <a:latin typeface="Droid Serif"/>
              </a:rPr>
              <a:t>Cases provide data that the performance modeling program can use to study long-term performance, reliability, and failures of PV modules</a:t>
            </a:r>
          </a:p>
          <a:p>
            <a:endParaRPr lang="en-US" dirty="0">
              <a:solidFill>
                <a:srgbClr val="333333"/>
              </a:solidFill>
              <a:latin typeface="Droid Serif"/>
            </a:endParaRPr>
          </a:p>
          <a:p>
            <a:r>
              <a:rPr lang="en-US" dirty="0">
                <a:solidFill>
                  <a:srgbClr val="333333"/>
                </a:solidFill>
                <a:latin typeface="Droid Serif"/>
              </a:rPr>
              <a:t>Different cases can have the same/different source (e.g., NREL – system #50,51)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B25708-168C-4AFD-A9FE-D3BC098BD684}"/>
              </a:ext>
            </a:extLst>
          </p:cNvPr>
          <p:cNvSpPr txBox="1"/>
          <p:nvPr/>
        </p:nvSpPr>
        <p:spPr>
          <a:xfrm>
            <a:off x="259212" y="0"/>
            <a:ext cx="118404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66FF"/>
                </a:solidFill>
              </a:rPr>
              <a:t>Cases</a:t>
            </a:r>
          </a:p>
          <a:p>
            <a:endParaRPr lang="en-US" sz="4800" dirty="0">
              <a:solidFill>
                <a:srgbClr val="0066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9279" y="1138773"/>
            <a:ext cx="345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Droid Serif"/>
              </a:rPr>
              <a:t>System #51 Golden Colorado </a:t>
            </a:r>
          </a:p>
        </p:txBody>
      </p:sp>
    </p:spTree>
    <p:extLst>
      <p:ext uri="{BB962C8B-B14F-4D97-AF65-F5344CB8AC3E}">
        <p14:creationId xmlns:p14="http://schemas.microsoft.com/office/powerpoint/2010/main" val="3754532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Working with DEEDS Database</a:t>
            </a:r>
          </a:p>
        </p:txBody>
      </p:sp>
      <p:pic>
        <p:nvPicPr>
          <p:cNvPr id="5" name="828207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271016"/>
            <a:ext cx="10245702" cy="558698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0ECAFE-2445-43F0-8878-5DC04B33C0C7}"/>
              </a:ext>
            </a:extLst>
          </p:cNvPr>
          <p:cNvSpPr txBox="1"/>
          <p:nvPr/>
        </p:nvSpPr>
        <p:spPr>
          <a:xfrm>
            <a:off x="2021356" y="4109656"/>
            <a:ext cx="4169237" cy="147732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Hover over the bottom of the slide to see the arrow for the video. Click on the video start arrow to begin the demonstration showing a researcher working  with the DEEDS Solar PV dataset.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85F11A24-89C0-4678-B392-85C503A0C769}"/>
              </a:ext>
            </a:extLst>
          </p:cNvPr>
          <p:cNvSpPr/>
          <p:nvPr/>
        </p:nvSpPr>
        <p:spPr>
          <a:xfrm>
            <a:off x="2526994" y="5627559"/>
            <a:ext cx="525518" cy="53588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1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Pre/Post-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</a:t>
            </a:r>
          </a:p>
          <a:p>
            <a:pPr lvl="1"/>
            <a:r>
              <a:rPr lang="en-US" dirty="0"/>
              <a:t>Filtering and structuring of raw data files to yield input files for main code</a:t>
            </a:r>
          </a:p>
          <a:p>
            <a:pPr lvl="1"/>
            <a:r>
              <a:rPr lang="en-US" dirty="0"/>
              <a:t>Site/Case-specific</a:t>
            </a:r>
          </a:p>
          <a:p>
            <a:pPr lvl="1"/>
            <a:r>
              <a:rPr lang="en-US" dirty="0"/>
              <a:t>Example case – System #50 with tutorial video and manual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Post</a:t>
            </a:r>
          </a:p>
          <a:p>
            <a:pPr lvl="1"/>
            <a:r>
              <a:rPr lang="en-US" dirty="0"/>
              <a:t>Codes, plots, files can be added</a:t>
            </a:r>
          </a:p>
          <a:p>
            <a:pPr lvl="1"/>
            <a:r>
              <a:rPr lang="en-US" dirty="0"/>
              <a:t>Additional data analyses features on the dashboard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3971"/>
            <a:ext cx="12192000" cy="85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67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66FF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8554"/>
            <a:ext cx="10515600" cy="472840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Solar PV Research</a:t>
            </a:r>
          </a:p>
          <a:p>
            <a:pPr lvl="1"/>
            <a:r>
              <a:rPr lang="en-US" dirty="0"/>
              <a:t>Introduction</a:t>
            </a:r>
          </a:p>
          <a:p>
            <a:pPr lvl="1"/>
            <a:r>
              <a:rPr lang="en-US" dirty="0"/>
              <a:t>Input </a:t>
            </a:r>
          </a:p>
          <a:p>
            <a:pPr lvl="1"/>
            <a:r>
              <a:rPr lang="en-US" dirty="0"/>
              <a:t>Tools</a:t>
            </a:r>
          </a:p>
          <a:p>
            <a:pPr lvl="1"/>
            <a:r>
              <a:rPr lang="en-US" dirty="0"/>
              <a:t>Output</a:t>
            </a:r>
          </a:p>
          <a:p>
            <a:pPr lvl="1"/>
            <a:r>
              <a:rPr lang="en-US" dirty="0"/>
              <a:t>Results</a:t>
            </a:r>
          </a:p>
          <a:p>
            <a:pPr lvl="1"/>
            <a:r>
              <a:rPr lang="en-US" dirty="0"/>
              <a:t>Workflow</a:t>
            </a:r>
          </a:p>
          <a:p>
            <a:endParaRPr lang="en-US" dirty="0"/>
          </a:p>
          <a:p>
            <a:r>
              <a:rPr lang="en-US" dirty="0"/>
              <a:t>DEEDS dashboard</a:t>
            </a:r>
          </a:p>
          <a:p>
            <a:pPr lvl="1"/>
            <a:r>
              <a:rPr lang="en-US" dirty="0"/>
              <a:t>Incorporation in the dashboard</a:t>
            </a:r>
          </a:p>
          <a:p>
            <a:pPr lvl="1"/>
            <a:r>
              <a:rPr lang="en-US" dirty="0"/>
              <a:t>Datasets, cases, files, tools, workflow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611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1498" y="4383354"/>
            <a:ext cx="10930876" cy="1978117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Solar PV-DEEDS Database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149674" y="4489975"/>
            <a:ext cx="1901228" cy="17711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>
                <a:solidFill>
                  <a:schemeClr val="tx1"/>
                </a:solidFill>
              </a:rPr>
              <a:t>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Create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Organize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833507" y="4493775"/>
            <a:ext cx="1901228" cy="17711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>
                <a:solidFill>
                  <a:schemeClr val="tx1"/>
                </a:solidFill>
              </a:rPr>
              <a:t>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Upload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Annotate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Preserve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Share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Educate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517340" y="4471599"/>
            <a:ext cx="1901228" cy="17711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>
                <a:solidFill>
                  <a:schemeClr val="tx1"/>
                </a:solidFill>
              </a:rPr>
              <a:t>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Define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Launch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Workflow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Versions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201172" y="4471599"/>
            <a:ext cx="1901228" cy="17711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>
                <a:solidFill>
                  <a:schemeClr val="tx1"/>
                </a:solidFill>
              </a:rPr>
              <a:t>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Post-process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Data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Compare cases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818319" y="6442694"/>
            <a:ext cx="2081129" cy="36933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A Complete Package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0" y="1092735"/>
            <a:ext cx="12157687" cy="3209460"/>
            <a:chOff x="0" y="1092735"/>
            <a:chExt cx="12157687" cy="3209460"/>
          </a:xfrm>
        </p:grpSpPr>
        <p:grpSp>
          <p:nvGrpSpPr>
            <p:cNvPr id="39" name="Group 38"/>
            <p:cNvGrpSpPr/>
            <p:nvPr/>
          </p:nvGrpSpPr>
          <p:grpSpPr>
            <a:xfrm>
              <a:off x="0" y="1092735"/>
              <a:ext cx="12157687" cy="3209460"/>
              <a:chOff x="0" y="1092735"/>
              <a:chExt cx="12157687" cy="3209460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0" y="1092735"/>
                <a:ext cx="4268822" cy="279139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343445" y="1203841"/>
                <a:ext cx="6814242" cy="268028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99588" y="1203842"/>
                <a:ext cx="12002287" cy="2704653"/>
                <a:chOff x="99588" y="3845745"/>
                <a:chExt cx="12002287" cy="2704653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1498" y="4215077"/>
                  <a:ext cx="1560201" cy="851952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8200" y="5173578"/>
                  <a:ext cx="988244" cy="986928"/>
                </a:xfrm>
                <a:prstGeom prst="rect">
                  <a:avLst/>
                </a:prstGeom>
              </p:spPr>
            </p:pic>
            <p:sp>
              <p:nvSpPr>
                <p:cNvPr id="8" name="TextBox 7"/>
                <p:cNvSpPr txBox="1"/>
                <p:nvPr/>
              </p:nvSpPr>
              <p:spPr>
                <a:xfrm>
                  <a:off x="677807" y="3845745"/>
                  <a:ext cx="14675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Weather data</a:t>
                  </a: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460727" y="6156699"/>
                  <a:ext cx="19017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Module datasheet</a:t>
                  </a:r>
                </a:p>
              </p:txBody>
            </p:sp>
            <p:grpSp>
              <p:nvGrpSpPr>
                <p:cNvPr id="10" name="Group 9"/>
                <p:cNvGrpSpPr/>
                <p:nvPr/>
              </p:nvGrpSpPr>
              <p:grpSpPr>
                <a:xfrm>
                  <a:off x="2351474" y="4348363"/>
                  <a:ext cx="1574342" cy="1612614"/>
                  <a:chOff x="2778414" y="4371765"/>
                  <a:chExt cx="1574342" cy="1612614"/>
                </a:xfrm>
              </p:grpSpPr>
              <p:pic>
                <p:nvPicPr>
                  <p:cNvPr id="26" name="Picture 25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78475" y="4710940"/>
                    <a:ext cx="1368340" cy="1273439"/>
                  </a:xfrm>
                  <a:prstGeom prst="rect">
                    <a:avLst/>
                  </a:prstGeom>
                </p:spPr>
              </p:pic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2778414" y="4371765"/>
                    <a:ext cx="1574342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Raw Field Data</a:t>
                    </a:r>
                  </a:p>
                </p:txBody>
              </p:sp>
            </p:grpSp>
            <p:sp>
              <p:nvSpPr>
                <p:cNvPr id="11" name="Double Brace 10"/>
                <p:cNvSpPr/>
                <p:nvPr/>
              </p:nvSpPr>
              <p:spPr>
                <a:xfrm>
                  <a:off x="99588" y="3901751"/>
                  <a:ext cx="4097298" cy="2536735"/>
                </a:xfrm>
                <a:prstGeom prst="bracePair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Right Arrow 11"/>
                <p:cNvSpPr/>
                <p:nvPr/>
              </p:nvSpPr>
              <p:spPr>
                <a:xfrm>
                  <a:off x="4574359" y="4963991"/>
                  <a:ext cx="497862" cy="381357"/>
                </a:xfrm>
                <a:prstGeom prst="rightArrow">
                  <a:avLst>
                    <a:gd name="adj1" fmla="val 50000"/>
                    <a:gd name="adj2" fmla="val 69318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" name="Group 12"/>
                <p:cNvGrpSpPr/>
                <p:nvPr/>
              </p:nvGrpSpPr>
              <p:grpSpPr>
                <a:xfrm>
                  <a:off x="5492578" y="4488071"/>
                  <a:ext cx="2080325" cy="1333195"/>
                  <a:chOff x="5608415" y="4456387"/>
                  <a:chExt cx="2080325" cy="1333195"/>
                </a:xfrm>
              </p:grpSpPr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5764467" y="5203704"/>
                    <a:ext cx="1828001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Initial Parameters</a:t>
                    </a: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6530935" y="4822807"/>
                    <a:ext cx="26747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+</a:t>
                    </a: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6096000" y="4456387"/>
                    <a:ext cx="1122295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Field Data</a:t>
                    </a:r>
                  </a:p>
                </p:txBody>
              </p:sp>
              <p:sp>
                <p:nvSpPr>
                  <p:cNvPr id="25" name="Double Brace 24"/>
                  <p:cNvSpPr/>
                  <p:nvPr/>
                </p:nvSpPr>
                <p:spPr>
                  <a:xfrm>
                    <a:off x="5608415" y="4456387"/>
                    <a:ext cx="2080325" cy="1333195"/>
                  </a:xfrm>
                  <a:prstGeom prst="bracePair">
                    <a:avLst/>
                  </a:prstGeom>
                  <a:ln w="190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4" name="Rounded Rectangle 13"/>
                <p:cNvSpPr/>
                <p:nvPr/>
              </p:nvSpPr>
              <p:spPr>
                <a:xfrm>
                  <a:off x="8237634" y="4410805"/>
                  <a:ext cx="1421644" cy="1475014"/>
                </a:xfrm>
                <a:prstGeom prst="roundRect">
                  <a:avLst/>
                </a:prstGeom>
                <a:noFill/>
                <a:ln w="190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Code </a:t>
                  </a:r>
                </a:p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(Suns-</a:t>
                  </a:r>
                  <a:r>
                    <a:rPr lang="en-US" dirty="0" err="1">
                      <a:solidFill>
                        <a:schemeClr val="tx1"/>
                      </a:solidFill>
                    </a:rPr>
                    <a:t>Vmp</a:t>
                  </a:r>
                  <a:r>
                    <a:rPr lang="en-US" dirty="0">
                      <a:solidFill>
                        <a:schemeClr val="tx1"/>
                      </a:solidFill>
                    </a:rPr>
                    <a:t>)</a:t>
                  </a:r>
                </a:p>
              </p:txBody>
            </p:sp>
            <p:sp>
              <p:nvSpPr>
                <p:cNvPr id="15" name="Right Arrow 14"/>
                <p:cNvSpPr/>
                <p:nvPr/>
              </p:nvSpPr>
              <p:spPr>
                <a:xfrm>
                  <a:off x="7728743" y="4982899"/>
                  <a:ext cx="439026" cy="381357"/>
                </a:xfrm>
                <a:prstGeom prst="rightArrow">
                  <a:avLst>
                    <a:gd name="adj1" fmla="val 50000"/>
                    <a:gd name="adj2" fmla="val 69318"/>
                  </a:avLst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388527" y="5266281"/>
                  <a:ext cx="1713348" cy="1284117"/>
                </a:xfrm>
                <a:prstGeom prst="rect">
                  <a:avLst/>
                </a:prstGeom>
              </p:spPr>
            </p:pic>
            <p:sp>
              <p:nvSpPr>
                <p:cNvPr id="17" name="Right Arrow 16"/>
                <p:cNvSpPr/>
                <p:nvPr/>
              </p:nvSpPr>
              <p:spPr>
                <a:xfrm>
                  <a:off x="9862285" y="4982899"/>
                  <a:ext cx="439026" cy="381357"/>
                </a:xfrm>
                <a:prstGeom prst="rightArrow">
                  <a:avLst>
                    <a:gd name="adj1" fmla="val 50000"/>
                    <a:gd name="adj2" fmla="val 69318"/>
                  </a:avLst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4178721" y="4574060"/>
                  <a:ext cx="12791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Pre-process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6190338" y="3979031"/>
                  <a:ext cx="684803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Input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8501314" y="3980085"/>
                  <a:ext cx="894284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Process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10817646" y="3979031"/>
                  <a:ext cx="85632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Output</a:t>
                  </a:r>
                </a:p>
              </p:txBody>
            </p:sp>
          </p:grpSp>
          <p:sp>
            <p:nvSpPr>
              <p:cNvPr id="30" name="TextBox 29"/>
              <p:cNvSpPr txBox="1"/>
              <p:nvPr/>
            </p:nvSpPr>
            <p:spPr>
              <a:xfrm>
                <a:off x="7746839" y="3932863"/>
                <a:ext cx="3091487" cy="369332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Executable on DEEDS Database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02006" y="3932863"/>
                <a:ext cx="2898935" cy="369332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Executable on Local Machine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960927" y="1739675"/>
                <a:ext cx="60144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Files</a:t>
                </a: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10447831" y="2045635"/>
              <a:ext cx="1654043" cy="554376"/>
              <a:chOff x="10447831" y="2045635"/>
              <a:chExt cx="1654043" cy="554376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0447831" y="2045635"/>
                <a:ext cx="16540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      Post        process</a:t>
                </a:r>
              </a:p>
            </p:txBody>
          </p:sp>
          <p:sp>
            <p:nvSpPr>
              <p:cNvPr id="43" name="Right Arrow 42"/>
              <p:cNvSpPr/>
              <p:nvPr/>
            </p:nvSpPr>
            <p:spPr>
              <a:xfrm rot="5400000">
                <a:off x="11042136" y="2189819"/>
                <a:ext cx="439026" cy="381357"/>
              </a:xfrm>
              <a:prstGeom prst="rightArrow">
                <a:avLst>
                  <a:gd name="adj1" fmla="val 50000"/>
                  <a:gd name="adj2" fmla="val 69318"/>
                </a:avLst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8652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442" y="1335122"/>
            <a:ext cx="6242304" cy="375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58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93435" y="6398875"/>
            <a:ext cx="5273352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Analyzing the performance of degraded solar modules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1018529" y="1152322"/>
            <a:ext cx="3644006" cy="2392493"/>
            <a:chOff x="1000422" y="1252944"/>
            <a:chExt cx="3644006" cy="2392493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422" y="1252944"/>
              <a:ext cx="3573937" cy="238262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3925816" y="3368438"/>
              <a:ext cx="7186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*Google</a:t>
              </a:r>
            </a:p>
          </p:txBody>
        </p:sp>
      </p:grpSp>
      <p:pic>
        <p:nvPicPr>
          <p:cNvPr id="75" name="Picture 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1762" y="1009866"/>
            <a:ext cx="3220241" cy="2766430"/>
          </a:xfrm>
          <a:prstGeom prst="rect">
            <a:avLst/>
          </a:prstGeom>
        </p:spPr>
      </p:pic>
      <p:sp>
        <p:nvSpPr>
          <p:cNvPr id="81" name="Right Arrow 80"/>
          <p:cNvSpPr/>
          <p:nvPr/>
        </p:nvSpPr>
        <p:spPr>
          <a:xfrm>
            <a:off x="7572903" y="2227152"/>
            <a:ext cx="638590" cy="2897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9025892" y="640534"/>
            <a:ext cx="25520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Degradation Mechanisms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190337" y="1019235"/>
            <a:ext cx="10690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Module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244" y="1397220"/>
            <a:ext cx="1933996" cy="1933996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6712410" y="3267816"/>
            <a:ext cx="718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*Google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73660" y="3870296"/>
            <a:ext cx="12233354" cy="2680286"/>
            <a:chOff x="73660" y="3870296"/>
            <a:chExt cx="12233354" cy="2680286"/>
          </a:xfrm>
        </p:grpSpPr>
        <p:grpSp>
          <p:nvGrpSpPr>
            <p:cNvPr id="60" name="Group 59"/>
            <p:cNvGrpSpPr/>
            <p:nvPr/>
          </p:nvGrpSpPr>
          <p:grpSpPr>
            <a:xfrm>
              <a:off x="73660" y="3870296"/>
              <a:ext cx="12233354" cy="2680286"/>
              <a:chOff x="99588" y="3845745"/>
              <a:chExt cx="12233354" cy="2680286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1498" y="4215077"/>
                <a:ext cx="1560201" cy="851952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0" y="5173578"/>
                <a:ext cx="988244" cy="9869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677807" y="3845745"/>
                <a:ext cx="14675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Weather data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60727" y="6156699"/>
                <a:ext cx="1901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Module datasheet</a:t>
                </a:r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2351474" y="4348363"/>
                <a:ext cx="1574342" cy="1612614"/>
                <a:chOff x="2778414" y="4371765"/>
                <a:chExt cx="1574342" cy="1612614"/>
              </a:xfrm>
            </p:grpSpPr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78475" y="4710940"/>
                  <a:ext cx="1368340" cy="1273439"/>
                </a:xfrm>
                <a:prstGeom prst="rect">
                  <a:avLst/>
                </a:prstGeom>
              </p:spPr>
            </p:pic>
            <p:sp>
              <p:nvSpPr>
                <p:cNvPr id="42" name="TextBox 41"/>
                <p:cNvSpPr txBox="1"/>
                <p:nvPr/>
              </p:nvSpPr>
              <p:spPr>
                <a:xfrm>
                  <a:off x="2778414" y="4371765"/>
                  <a:ext cx="157434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Raw Field Data</a:t>
                  </a:r>
                </a:p>
              </p:txBody>
            </p:sp>
          </p:grpSp>
          <p:sp>
            <p:nvSpPr>
              <p:cNvPr id="44" name="Double Brace 43"/>
              <p:cNvSpPr/>
              <p:nvPr/>
            </p:nvSpPr>
            <p:spPr>
              <a:xfrm>
                <a:off x="99588" y="3901751"/>
                <a:ext cx="4097298" cy="2536735"/>
              </a:xfrm>
              <a:prstGeom prst="bracePair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ight Arrow 46"/>
              <p:cNvSpPr/>
              <p:nvPr/>
            </p:nvSpPr>
            <p:spPr>
              <a:xfrm>
                <a:off x="4574359" y="4963991"/>
                <a:ext cx="497862" cy="381357"/>
              </a:xfrm>
              <a:prstGeom prst="rightArrow">
                <a:avLst>
                  <a:gd name="adj1" fmla="val 50000"/>
                  <a:gd name="adj2" fmla="val 6931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5492578" y="4488071"/>
                <a:ext cx="2080325" cy="1333195"/>
                <a:chOff x="5608415" y="4456387"/>
                <a:chExt cx="2080325" cy="1333195"/>
              </a:xfrm>
            </p:grpSpPr>
            <p:sp>
              <p:nvSpPr>
                <p:cNvPr id="41" name="TextBox 40"/>
                <p:cNvSpPr txBox="1"/>
                <p:nvPr/>
              </p:nvSpPr>
              <p:spPr>
                <a:xfrm>
                  <a:off x="5764467" y="5203704"/>
                  <a:ext cx="1828001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Initial Parameters</a:t>
                  </a: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6523412" y="4785338"/>
                  <a:ext cx="267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+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6096000" y="4456387"/>
                  <a:ext cx="1122295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Field Data</a:t>
                  </a:r>
                </a:p>
              </p:txBody>
            </p:sp>
            <p:sp>
              <p:nvSpPr>
                <p:cNvPr id="48" name="Double Brace 47"/>
                <p:cNvSpPr/>
                <p:nvPr/>
              </p:nvSpPr>
              <p:spPr>
                <a:xfrm>
                  <a:off x="5608415" y="4456387"/>
                  <a:ext cx="2080325" cy="1333195"/>
                </a:xfrm>
                <a:prstGeom prst="bracePair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9" name="Rounded Rectangle 48"/>
              <p:cNvSpPr/>
              <p:nvPr/>
            </p:nvSpPr>
            <p:spPr>
              <a:xfrm>
                <a:off x="8581762" y="4410805"/>
                <a:ext cx="1421644" cy="1475014"/>
              </a:xfrm>
              <a:prstGeom prst="round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Code 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(Suns-</a:t>
                </a:r>
                <a:r>
                  <a:rPr lang="en-US" dirty="0" err="1">
                    <a:solidFill>
                      <a:schemeClr val="tx1"/>
                    </a:solidFill>
                  </a:rPr>
                  <a:t>Vmp</a:t>
                </a:r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  <p:sp>
            <p:nvSpPr>
              <p:cNvPr id="50" name="Right Arrow 49"/>
              <p:cNvSpPr/>
              <p:nvPr/>
            </p:nvSpPr>
            <p:spPr>
              <a:xfrm>
                <a:off x="7864624" y="4958185"/>
                <a:ext cx="439026" cy="381357"/>
              </a:xfrm>
              <a:prstGeom prst="rightArrow">
                <a:avLst>
                  <a:gd name="adj1" fmla="val 50000"/>
                  <a:gd name="adj2" fmla="val 6931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619594" y="5241914"/>
                <a:ext cx="1713348" cy="1284117"/>
              </a:xfrm>
              <a:prstGeom prst="rect">
                <a:avLst/>
              </a:prstGeom>
            </p:spPr>
          </p:pic>
          <p:sp>
            <p:nvSpPr>
              <p:cNvPr id="52" name="Right Arrow 51"/>
              <p:cNvSpPr/>
              <p:nvPr/>
            </p:nvSpPr>
            <p:spPr>
              <a:xfrm>
                <a:off x="10114041" y="4956145"/>
                <a:ext cx="439026" cy="381357"/>
              </a:xfrm>
              <a:prstGeom prst="rightArrow">
                <a:avLst>
                  <a:gd name="adj1" fmla="val 50000"/>
                  <a:gd name="adj2" fmla="val 6931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196538" y="4574922"/>
                <a:ext cx="1279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Pre-process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190338" y="3979031"/>
                <a:ext cx="684803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Input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845442" y="3980085"/>
                <a:ext cx="894284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Process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10974962" y="3979031"/>
                <a:ext cx="856325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Output</a:t>
                </a:r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11243460" y="4890607"/>
              <a:ext cx="2674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1076471" y="4527423"/>
              <a:ext cx="6014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Files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035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8554"/>
            <a:ext cx="10515600" cy="4728409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Solar PV Research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Introduction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Input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Tools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Output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Results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Workflow</a:t>
            </a:r>
          </a:p>
          <a:p>
            <a:endParaRPr lang="en-US" dirty="0"/>
          </a:p>
          <a:p>
            <a:r>
              <a:rPr lang="en-US" dirty="0"/>
              <a:t>DEEDS dashboard</a:t>
            </a:r>
          </a:p>
          <a:p>
            <a:pPr lvl="1"/>
            <a:r>
              <a:rPr lang="en-US" dirty="0"/>
              <a:t>Incorporation in the dashboard</a:t>
            </a:r>
          </a:p>
          <a:p>
            <a:pPr lvl="1"/>
            <a:r>
              <a:rPr lang="en-US" dirty="0"/>
              <a:t>Datasets, cases, </a:t>
            </a:r>
            <a:r>
              <a:rPr lang="en-US"/>
              <a:t>data, tools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35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46654"/>
            <a:ext cx="10515600" cy="1325563"/>
          </a:xfrm>
        </p:spPr>
        <p:txBody>
          <a:bodyPr/>
          <a:lstStyle/>
          <a:p>
            <a:pPr algn="l"/>
            <a:r>
              <a:rPr lang="en-US" dirty="0"/>
              <a:t>Input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81042"/>
            <a:ext cx="10515600" cy="4585669"/>
          </a:xfrm>
        </p:spPr>
        <p:txBody>
          <a:bodyPr/>
          <a:lstStyle/>
          <a:p>
            <a:r>
              <a:rPr lang="en-US" dirty="0"/>
              <a:t>Field Data (</a:t>
            </a:r>
            <a:r>
              <a:rPr lang="en-US" dirty="0" err="1"/>
              <a:t>Field_Data.mat</a:t>
            </a:r>
            <a:r>
              <a:rPr lang="en-US" dirty="0"/>
              <a:t>)</a:t>
            </a:r>
          </a:p>
          <a:p>
            <a:r>
              <a:rPr lang="en-US" dirty="0"/>
              <a:t>Initial Parameters (</a:t>
            </a:r>
            <a:r>
              <a:rPr lang="en-US" dirty="0" err="1"/>
              <a:t>Ini_Para.mat</a:t>
            </a:r>
            <a:r>
              <a:rPr lang="en-US" dirty="0"/>
              <a:t>)</a:t>
            </a:r>
          </a:p>
          <a:p>
            <a:r>
              <a:rPr lang="en-US" dirty="0"/>
              <a:t>function [] = </a:t>
            </a:r>
            <a:r>
              <a:rPr lang="en-US" dirty="0" err="1"/>
              <a:t>main_run</a:t>
            </a:r>
            <a:r>
              <a:rPr lang="en-US" dirty="0"/>
              <a:t>(</a:t>
            </a:r>
            <a:r>
              <a:rPr lang="en-US" dirty="0" err="1"/>
              <a:t>jobname,NS,NP,NumofDay,DaiVar</a:t>
            </a:r>
            <a:r>
              <a:rPr lang="en-US" dirty="0"/>
              <a:t>)</a:t>
            </a:r>
          </a:p>
          <a:p>
            <a:r>
              <a:rPr lang="en-US" dirty="0"/>
              <a:t>Jobname specification might be required as an input argument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02" y="3273876"/>
            <a:ext cx="4572000" cy="31969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022" y="3273876"/>
            <a:ext cx="4572000" cy="158586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558300" y="4869419"/>
            <a:ext cx="2510243" cy="1755837"/>
            <a:chOff x="2514248" y="4481359"/>
            <a:chExt cx="2184597" cy="1528057"/>
          </a:xfrm>
        </p:grpSpPr>
        <p:grpSp>
          <p:nvGrpSpPr>
            <p:cNvPr id="12" name="Group 11"/>
            <p:cNvGrpSpPr/>
            <p:nvPr/>
          </p:nvGrpSpPr>
          <p:grpSpPr>
            <a:xfrm>
              <a:off x="2514248" y="4481359"/>
              <a:ext cx="2184597" cy="1528057"/>
              <a:chOff x="2514248" y="4462309"/>
              <a:chExt cx="2184597" cy="1528057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578158" y="4479292"/>
                <a:ext cx="1946329" cy="1453778"/>
                <a:chOff x="2105718" y="4576447"/>
                <a:chExt cx="1946329" cy="1453778"/>
              </a:xfrm>
            </p:grpSpPr>
            <p:sp>
              <p:nvSpPr>
                <p:cNvPr id="20" name="Rectangle 19"/>
                <p:cNvSpPr/>
                <p:nvPr/>
              </p:nvSpPr>
              <p:spPr bwMode="auto">
                <a:xfrm>
                  <a:off x="3087974" y="4635598"/>
                  <a:ext cx="411480" cy="1394627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68580" tIns="34290" rIns="68580" bIns="3429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 bwMode="auto">
                <a:xfrm>
                  <a:off x="2680328" y="4635598"/>
                  <a:ext cx="411480" cy="1394627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68580" tIns="34290" rIns="68580" bIns="3429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 bwMode="auto">
                <a:xfrm>
                  <a:off x="2267600" y="4635598"/>
                  <a:ext cx="411480" cy="1394627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68580" tIns="34290" rIns="68580" bIns="3429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3" name="Oval 22"/>
                <p:cNvSpPr/>
                <p:nvPr/>
              </p:nvSpPr>
              <p:spPr bwMode="auto">
                <a:xfrm>
                  <a:off x="2105718" y="5090122"/>
                  <a:ext cx="337534" cy="334280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68580" tIns="34290" rIns="68580" bIns="3429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24" name="Straight Arrow Connector 23"/>
                <p:cNvCxnSpPr>
                  <a:stCxn id="23" idx="4"/>
                  <a:endCxn id="23" idx="0"/>
                </p:cNvCxnSpPr>
                <p:nvPr/>
              </p:nvCxnSpPr>
              <p:spPr bwMode="auto">
                <a:xfrm flipV="1">
                  <a:off x="2274485" y="5090122"/>
                  <a:ext cx="0" cy="33428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grpSp>
              <p:nvGrpSpPr>
                <p:cNvPr id="25" name="Group 24"/>
                <p:cNvGrpSpPr/>
                <p:nvPr/>
              </p:nvGrpSpPr>
              <p:grpSpPr>
                <a:xfrm>
                  <a:off x="2547261" y="5162714"/>
                  <a:ext cx="271630" cy="219682"/>
                  <a:chOff x="1529697" y="3048725"/>
                  <a:chExt cx="421911" cy="341222"/>
                </a:xfrm>
              </p:grpSpPr>
              <p:sp>
                <p:nvSpPr>
                  <p:cNvPr id="58" name="Isosceles Triangle 57"/>
                  <p:cNvSpPr/>
                  <p:nvPr/>
                </p:nvSpPr>
                <p:spPr bwMode="auto">
                  <a:xfrm flipV="1">
                    <a:off x="1529697" y="3048725"/>
                    <a:ext cx="421911" cy="334282"/>
                  </a:xfrm>
                  <a:prstGeom prst="triangle">
                    <a:avLst/>
                  </a:prstGeom>
                  <a:solidFill>
                    <a:schemeClr val="bg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68580" tIns="34290" rIns="68580" bIns="3429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cxnSp>
                <p:nvCxnSpPr>
                  <p:cNvPr id="59" name="Straight Connector 58"/>
                  <p:cNvCxnSpPr/>
                  <p:nvPr/>
                </p:nvCxnSpPr>
                <p:spPr bwMode="auto">
                  <a:xfrm>
                    <a:off x="1534711" y="3389928"/>
                    <a:ext cx="411886" cy="19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2953909" y="5158796"/>
                  <a:ext cx="271630" cy="219682"/>
                  <a:chOff x="1529697" y="3048725"/>
                  <a:chExt cx="421911" cy="341222"/>
                </a:xfrm>
              </p:grpSpPr>
              <p:sp>
                <p:nvSpPr>
                  <p:cNvPr id="56" name="Isosceles Triangle 55"/>
                  <p:cNvSpPr/>
                  <p:nvPr/>
                </p:nvSpPr>
                <p:spPr bwMode="auto">
                  <a:xfrm flipV="1">
                    <a:off x="1529697" y="3048725"/>
                    <a:ext cx="421911" cy="334282"/>
                  </a:xfrm>
                  <a:prstGeom prst="triangle">
                    <a:avLst/>
                  </a:prstGeom>
                  <a:solidFill>
                    <a:schemeClr val="bg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68580" tIns="34290" rIns="68580" bIns="3429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cxnSp>
                <p:nvCxnSpPr>
                  <p:cNvPr id="57" name="Straight Connector 56"/>
                  <p:cNvCxnSpPr/>
                  <p:nvPr/>
                </p:nvCxnSpPr>
                <p:spPr bwMode="auto">
                  <a:xfrm>
                    <a:off x="1534711" y="3389928"/>
                    <a:ext cx="411886" cy="19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27" name="Group 26"/>
                <p:cNvGrpSpPr/>
                <p:nvPr/>
              </p:nvGrpSpPr>
              <p:grpSpPr>
                <a:xfrm>
                  <a:off x="3433326" y="5076657"/>
                  <a:ext cx="120085" cy="414342"/>
                  <a:chOff x="2030662" y="4893909"/>
                  <a:chExt cx="120085" cy="414342"/>
                </a:xfrm>
              </p:grpSpPr>
              <p:sp>
                <p:nvSpPr>
                  <p:cNvPr id="44" name="Rectangle 43"/>
                  <p:cNvSpPr/>
                  <p:nvPr/>
                </p:nvSpPr>
                <p:spPr>
                  <a:xfrm>
                    <a:off x="2030662" y="4935464"/>
                    <a:ext cx="120085" cy="345164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5" name="Group 44"/>
                  <p:cNvGrpSpPr>
                    <a:grpSpLocks noChangeAspect="1"/>
                  </p:cNvGrpSpPr>
                  <p:nvPr/>
                </p:nvGrpSpPr>
                <p:grpSpPr>
                  <a:xfrm flipH="1">
                    <a:off x="2048983" y="4893909"/>
                    <a:ext cx="89146" cy="414342"/>
                    <a:chOff x="3977109" y="401353"/>
                    <a:chExt cx="196975" cy="915519"/>
                  </a:xfrm>
                </p:grpSpPr>
                <p:cxnSp>
                  <p:nvCxnSpPr>
                    <p:cNvPr id="46" name="Straight Connector 45"/>
                    <p:cNvCxnSpPr/>
                    <p:nvPr/>
                  </p:nvCxnSpPr>
                  <p:spPr>
                    <a:xfrm>
                      <a:off x="4076552" y="401353"/>
                      <a:ext cx="0" cy="158455"/>
                    </a:xfrm>
                    <a:prstGeom prst="line">
                      <a:avLst/>
                    </a:prstGeom>
                    <a:ln w="1905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/>
                    <p:cNvCxnSpPr/>
                    <p:nvPr/>
                  </p:nvCxnSpPr>
                  <p:spPr>
                    <a:xfrm>
                      <a:off x="4076550" y="1158416"/>
                      <a:ext cx="0" cy="158456"/>
                    </a:xfrm>
                    <a:prstGeom prst="line">
                      <a:avLst/>
                    </a:prstGeom>
                    <a:ln w="1905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48" name="Group 47"/>
                    <p:cNvGrpSpPr/>
                    <p:nvPr/>
                  </p:nvGrpSpPr>
                  <p:grpSpPr>
                    <a:xfrm>
                      <a:off x="3977109" y="597792"/>
                      <a:ext cx="196975" cy="553424"/>
                      <a:chOff x="3977109" y="597792"/>
                      <a:chExt cx="196975" cy="553424"/>
                    </a:xfrm>
                  </p:grpSpPr>
                  <p:cxnSp>
                    <p:nvCxnSpPr>
                      <p:cNvPr id="51" name="Straight Connector 50"/>
                      <p:cNvCxnSpPr/>
                      <p:nvPr/>
                    </p:nvCxnSpPr>
                    <p:spPr>
                      <a:xfrm>
                        <a:off x="3988901" y="597792"/>
                        <a:ext cx="185183" cy="121434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" name="Straight Connector 51"/>
                      <p:cNvCxnSpPr/>
                      <p:nvPr/>
                    </p:nvCxnSpPr>
                    <p:spPr>
                      <a:xfrm>
                        <a:off x="3983959" y="813787"/>
                        <a:ext cx="185183" cy="121434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" name="Straight Connector 52"/>
                      <p:cNvCxnSpPr/>
                      <p:nvPr/>
                    </p:nvCxnSpPr>
                    <p:spPr>
                      <a:xfrm flipH="1">
                        <a:off x="3995751" y="727360"/>
                        <a:ext cx="168449" cy="78293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Straight Connector 53"/>
                      <p:cNvCxnSpPr/>
                      <p:nvPr/>
                    </p:nvCxnSpPr>
                    <p:spPr>
                      <a:xfrm>
                        <a:off x="3977109" y="1029782"/>
                        <a:ext cx="185183" cy="121434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5" name="Straight Connector 54"/>
                      <p:cNvCxnSpPr/>
                      <p:nvPr/>
                    </p:nvCxnSpPr>
                    <p:spPr>
                      <a:xfrm flipH="1">
                        <a:off x="3988901" y="943355"/>
                        <a:ext cx="168449" cy="78293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49" name="Straight Connector 48"/>
                    <p:cNvCxnSpPr/>
                    <p:nvPr/>
                  </p:nvCxnSpPr>
                  <p:spPr>
                    <a:xfrm flipH="1">
                      <a:off x="3980906" y="570323"/>
                      <a:ext cx="91439" cy="935"/>
                    </a:xfrm>
                    <a:prstGeom prst="line">
                      <a:avLst/>
                    </a:prstGeom>
                    <a:ln w="1905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Connector 49"/>
                    <p:cNvCxnSpPr/>
                    <p:nvPr/>
                  </p:nvCxnSpPr>
                  <p:spPr>
                    <a:xfrm flipH="1">
                      <a:off x="4076550" y="1158416"/>
                      <a:ext cx="91440" cy="934"/>
                    </a:xfrm>
                    <a:prstGeom prst="line">
                      <a:avLst/>
                    </a:prstGeom>
                    <a:ln w="1905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8" name="Group 27"/>
                <p:cNvGrpSpPr/>
                <p:nvPr/>
              </p:nvGrpSpPr>
              <p:grpSpPr>
                <a:xfrm>
                  <a:off x="3503407" y="4576447"/>
                  <a:ext cx="548640" cy="120085"/>
                  <a:chOff x="3495787" y="4469767"/>
                  <a:chExt cx="548640" cy="120085"/>
                </a:xfrm>
              </p:grpSpPr>
              <p:cxnSp>
                <p:nvCxnSpPr>
                  <p:cNvPr id="30" name="Straight Connector 29"/>
                  <p:cNvCxnSpPr/>
                  <p:nvPr/>
                </p:nvCxnSpPr>
                <p:spPr>
                  <a:xfrm>
                    <a:off x="3495787" y="4525962"/>
                    <a:ext cx="54864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1" name="Group 30"/>
                  <p:cNvGrpSpPr/>
                  <p:nvPr/>
                </p:nvGrpSpPr>
                <p:grpSpPr>
                  <a:xfrm rot="16200000">
                    <a:off x="3646989" y="4322639"/>
                    <a:ext cx="120085" cy="414342"/>
                    <a:chOff x="2030662" y="4893909"/>
                    <a:chExt cx="120085" cy="414342"/>
                  </a:xfrm>
                </p:grpSpPr>
                <p:sp>
                  <p:nvSpPr>
                    <p:cNvPr id="32" name="Rectangle 31"/>
                    <p:cNvSpPr/>
                    <p:nvPr/>
                  </p:nvSpPr>
                  <p:spPr>
                    <a:xfrm>
                      <a:off x="2030662" y="4935464"/>
                      <a:ext cx="120085" cy="34516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3" name="Group 32"/>
                    <p:cNvGrpSpPr>
                      <a:grpSpLocks noChangeAspect="1"/>
                    </p:cNvGrpSpPr>
                    <p:nvPr/>
                  </p:nvGrpSpPr>
                  <p:grpSpPr>
                    <a:xfrm flipH="1">
                      <a:off x="2048983" y="4893909"/>
                      <a:ext cx="89146" cy="414342"/>
                      <a:chOff x="3977109" y="401353"/>
                      <a:chExt cx="196975" cy="915519"/>
                    </a:xfrm>
                  </p:grpSpPr>
                  <p:cxnSp>
                    <p:nvCxnSpPr>
                      <p:cNvPr id="34" name="Straight Connector 33"/>
                      <p:cNvCxnSpPr/>
                      <p:nvPr/>
                    </p:nvCxnSpPr>
                    <p:spPr>
                      <a:xfrm>
                        <a:off x="4076552" y="401353"/>
                        <a:ext cx="0" cy="158455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" name="Straight Connector 34"/>
                      <p:cNvCxnSpPr/>
                      <p:nvPr/>
                    </p:nvCxnSpPr>
                    <p:spPr>
                      <a:xfrm>
                        <a:off x="4076550" y="1158416"/>
                        <a:ext cx="0" cy="158456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6" name="Group 35"/>
                      <p:cNvGrpSpPr/>
                      <p:nvPr/>
                    </p:nvGrpSpPr>
                    <p:grpSpPr>
                      <a:xfrm>
                        <a:off x="3977109" y="597792"/>
                        <a:ext cx="196975" cy="553424"/>
                        <a:chOff x="3977109" y="597792"/>
                        <a:chExt cx="196975" cy="553424"/>
                      </a:xfrm>
                    </p:grpSpPr>
                    <p:cxnSp>
                      <p:nvCxnSpPr>
                        <p:cNvPr id="39" name="Straight Connector 38"/>
                        <p:cNvCxnSpPr/>
                        <p:nvPr/>
                      </p:nvCxnSpPr>
                      <p:spPr>
                        <a:xfrm>
                          <a:off x="3988901" y="597792"/>
                          <a:ext cx="185183" cy="121434"/>
                        </a:xfrm>
                        <a:prstGeom prst="line">
                          <a:avLst/>
                        </a:prstGeom>
                        <a:ln w="19050"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" name="Straight Connector 39"/>
                        <p:cNvCxnSpPr/>
                        <p:nvPr/>
                      </p:nvCxnSpPr>
                      <p:spPr>
                        <a:xfrm>
                          <a:off x="3983959" y="813787"/>
                          <a:ext cx="185183" cy="121434"/>
                        </a:xfrm>
                        <a:prstGeom prst="line">
                          <a:avLst/>
                        </a:prstGeom>
                        <a:ln w="19050"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" name="Straight Connector 40"/>
                        <p:cNvCxnSpPr/>
                        <p:nvPr/>
                      </p:nvCxnSpPr>
                      <p:spPr>
                        <a:xfrm flipH="1">
                          <a:off x="3995751" y="727360"/>
                          <a:ext cx="168449" cy="78293"/>
                        </a:xfrm>
                        <a:prstGeom prst="line">
                          <a:avLst/>
                        </a:prstGeom>
                        <a:ln w="19050"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" name="Straight Connector 41"/>
                        <p:cNvCxnSpPr/>
                        <p:nvPr/>
                      </p:nvCxnSpPr>
                      <p:spPr>
                        <a:xfrm>
                          <a:off x="3977109" y="1029782"/>
                          <a:ext cx="185183" cy="121434"/>
                        </a:xfrm>
                        <a:prstGeom prst="line">
                          <a:avLst/>
                        </a:prstGeom>
                        <a:ln w="19050"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" name="Straight Connector 42"/>
                        <p:cNvCxnSpPr/>
                        <p:nvPr/>
                      </p:nvCxnSpPr>
                      <p:spPr>
                        <a:xfrm flipH="1">
                          <a:off x="3988901" y="943355"/>
                          <a:ext cx="168449" cy="78293"/>
                        </a:xfrm>
                        <a:prstGeom prst="line">
                          <a:avLst/>
                        </a:prstGeom>
                        <a:ln w="19050"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37" name="Straight Connector 36"/>
                      <p:cNvCxnSpPr/>
                      <p:nvPr/>
                    </p:nvCxnSpPr>
                    <p:spPr>
                      <a:xfrm flipH="1">
                        <a:off x="3980906" y="570323"/>
                        <a:ext cx="91439" cy="935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8" name="Straight Connector 37"/>
                      <p:cNvCxnSpPr/>
                      <p:nvPr/>
                    </p:nvCxnSpPr>
                    <p:spPr>
                      <a:xfrm flipH="1">
                        <a:off x="4076550" y="1158416"/>
                        <a:ext cx="91440" cy="934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3495787" y="6030225"/>
                  <a:ext cx="54864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Rectangle 18"/>
              <p:cNvSpPr/>
              <p:nvPr/>
            </p:nvSpPr>
            <p:spPr>
              <a:xfrm>
                <a:off x="2514248" y="4462309"/>
                <a:ext cx="2184597" cy="152805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125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                           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2807561" y="5288889"/>
                  <a:ext cx="357656" cy="32004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𝑃</m:t>
                            </m:r>
                            <m:r>
                              <a:rPr lang="en-US" sz="15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 lang="en-US" sz="1500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7561" y="5288889"/>
                  <a:ext cx="357656" cy="320040"/>
                </a:xfrm>
                <a:prstGeom prst="rect">
                  <a:avLst/>
                </a:prstGeom>
                <a:blipFill>
                  <a:blip r:embed="rId5"/>
                  <a:stretch>
                    <a:fillRect l="-8955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3206703" y="5288889"/>
                  <a:ext cx="357656" cy="32004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01</m:t>
                            </m:r>
                          </m:sub>
                        </m:sSub>
                      </m:oMath>
                    </m:oMathPara>
                  </a14:m>
                  <a:endParaRPr lang="en-US" sz="1500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33" name="Rectangle 7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6703" y="5288889"/>
                  <a:ext cx="357656" cy="320040"/>
                </a:xfrm>
                <a:prstGeom prst="rect">
                  <a:avLst/>
                </a:prstGeom>
                <a:blipFill>
                  <a:blip r:embed="rId6"/>
                  <a:stretch>
                    <a:fillRect l="-11667" b="-5660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3637529" y="5288889"/>
                  <a:ext cx="357656" cy="32004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02</m:t>
                            </m:r>
                          </m:sub>
                        </m:sSub>
                      </m:oMath>
                    </m:oMathPara>
                  </a14:m>
                  <a:endParaRPr lang="en-US" sz="1500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34" name="Rectangle 7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7529" y="5288889"/>
                  <a:ext cx="357656" cy="320040"/>
                </a:xfrm>
                <a:prstGeom prst="rect">
                  <a:avLst/>
                </a:prstGeom>
                <a:blipFill>
                  <a:blip r:embed="rId7"/>
                  <a:stretch>
                    <a:fillRect l="-11864" b="-5660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4036028" y="5288889"/>
                  <a:ext cx="381010" cy="32004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𝑆</m:t>
                            </m:r>
                            <m:r>
                              <a:rPr lang="en-US" sz="15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 lang="en-US" sz="1500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6028" y="5288889"/>
                  <a:ext cx="381010" cy="320040"/>
                </a:xfrm>
                <a:prstGeom prst="rect">
                  <a:avLst/>
                </a:prstGeom>
                <a:blipFill>
                  <a:blip r:embed="rId8"/>
                  <a:stretch>
                    <a:fillRect l="-5556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4054584" y="4622964"/>
                  <a:ext cx="324956" cy="32004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𝑆</m:t>
                            </m:r>
                          </m:sub>
                        </m:sSub>
                      </m:oMath>
                    </m:oMathPara>
                  </a14:m>
                  <a:endParaRPr lang="en-US" sz="1500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36" name="Rectangle 7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4584" y="4622964"/>
                  <a:ext cx="324956" cy="320040"/>
                </a:xfrm>
                <a:prstGeom prst="rect">
                  <a:avLst/>
                </a:prstGeom>
                <a:blipFill>
                  <a:blip r:embed="rId9"/>
                  <a:stretch>
                    <a:fillRect l="-7407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5396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46654"/>
            <a:ext cx="10515600" cy="1325563"/>
          </a:xfrm>
        </p:spPr>
        <p:txBody>
          <a:bodyPr/>
          <a:lstStyle/>
          <a:p>
            <a:pPr algn="l"/>
            <a:r>
              <a:rPr lang="en-US" dirty="0"/>
              <a:t>Inputs for Pre-processing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81042"/>
            <a:ext cx="10515600" cy="4585669"/>
          </a:xfrm>
        </p:spPr>
        <p:txBody>
          <a:bodyPr/>
          <a:lstStyle/>
          <a:p>
            <a:r>
              <a:rPr lang="en-US" dirty="0"/>
              <a:t>Raw field data (.csv files)</a:t>
            </a:r>
          </a:p>
          <a:p>
            <a:pPr lvl="1"/>
            <a:r>
              <a:rPr lang="en-US" dirty="0"/>
              <a:t>Labeled (name) according to dataset_case_year.csv</a:t>
            </a:r>
          </a:p>
          <a:p>
            <a:pPr lvl="1"/>
            <a:r>
              <a:rPr lang="en-US" dirty="0"/>
              <a:t>Contains site (case) name, date and time stamp, parameter values</a:t>
            </a:r>
          </a:p>
          <a:p>
            <a:pPr lvl="1"/>
            <a:r>
              <a:rPr lang="en-US" dirty="0"/>
              <a:t>User should check for inconsistencies in data (NAN values in .csv)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164" y="831264"/>
            <a:ext cx="1695450" cy="1047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2801723"/>
            <a:ext cx="11353800" cy="36367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091" y="6438487"/>
            <a:ext cx="453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Source: - System #51, NREL, Golden, Colorado </a:t>
            </a:r>
          </a:p>
        </p:txBody>
      </p:sp>
      <p:pic>
        <p:nvPicPr>
          <p:cNvPr id="10" name="Picture 2" descr="PV panels at NREL's outdoor test facility.">
            <a:extLst>
              <a:ext uri="{FF2B5EF4-FFF2-40B4-BE49-F238E27FC236}">
                <a16:creationId xmlns:a16="http://schemas.microsoft.com/office/drawing/2014/main" id="{FA17A15E-503B-4254-98CA-29E6B6C232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7" t="-22" r="17211" b="1"/>
          <a:stretch/>
        </p:blipFill>
        <p:spPr bwMode="auto">
          <a:xfrm>
            <a:off x="10604164" y="109266"/>
            <a:ext cx="1497782" cy="245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759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Inputs for Pre-processing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2460"/>
            <a:ext cx="7700430" cy="4585669"/>
          </a:xfrm>
        </p:spPr>
        <p:txBody>
          <a:bodyPr/>
          <a:lstStyle/>
          <a:p>
            <a:r>
              <a:rPr lang="en-US" dirty="0"/>
              <a:t>Data Correction </a:t>
            </a:r>
          </a:p>
          <a:p>
            <a:pPr lvl="1"/>
            <a:r>
              <a:rPr lang="en-US" dirty="0"/>
              <a:t>Sandia M55 parameters (reflection loss, temperature, </a:t>
            </a:r>
          </a:p>
          <a:p>
            <a:pPr marL="457200" lvl="1" indent="0">
              <a:buNone/>
            </a:pPr>
            <a:r>
              <a:rPr lang="en-US" dirty="0"/>
              <a:t>    spectral mismatch etc.)</a:t>
            </a:r>
          </a:p>
          <a:p>
            <a:pPr lvl="1"/>
            <a:r>
              <a:rPr lang="en-US" dirty="0"/>
              <a:t>Sandia </a:t>
            </a:r>
            <a:r>
              <a:rPr lang="en-US" dirty="0" err="1"/>
              <a:t>PVLib</a:t>
            </a:r>
            <a:r>
              <a:rPr lang="en-US" dirty="0"/>
              <a:t> (functions applied on M55 as .m files)</a:t>
            </a:r>
          </a:p>
          <a:p>
            <a:pPr lvl="1"/>
            <a:r>
              <a:rPr lang="en-US" dirty="0"/>
              <a:t>Weather data (.csv, Source: NSRDB) </a:t>
            </a:r>
          </a:p>
          <a:p>
            <a:r>
              <a:rPr lang="en-US" dirty="0"/>
              <a:t>“Information.txt” file for site and module 	         (</a:t>
            </a:r>
            <a:r>
              <a:rPr lang="en-US" dirty="0" err="1"/>
              <a:t>lat</a:t>
            </a:r>
            <a:r>
              <a:rPr lang="en-US" dirty="0"/>
              <a:t>, long, tilt, material, brand etc.)</a:t>
            </a:r>
          </a:p>
          <a:p>
            <a:r>
              <a:rPr lang="en-US" dirty="0"/>
              <a:t>Datasheet (for initial parameters for Suns-Vmp)</a:t>
            </a:r>
          </a:p>
          <a:p>
            <a:pPr lvl="1"/>
            <a:r>
              <a:rPr lang="en-US" dirty="0"/>
              <a:t>Extracted I-V stored in M55_IV_Data using </a:t>
            </a:r>
            <a:r>
              <a:rPr lang="en-US" dirty="0" err="1"/>
              <a:t>fit_data.m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040300" y="5002162"/>
            <a:ext cx="2510243" cy="1755837"/>
            <a:chOff x="2514248" y="4481359"/>
            <a:chExt cx="2184597" cy="1528057"/>
          </a:xfrm>
        </p:grpSpPr>
        <p:grpSp>
          <p:nvGrpSpPr>
            <p:cNvPr id="6" name="Group 5"/>
            <p:cNvGrpSpPr/>
            <p:nvPr/>
          </p:nvGrpSpPr>
          <p:grpSpPr>
            <a:xfrm>
              <a:off x="2514248" y="4481359"/>
              <a:ext cx="2184597" cy="1528057"/>
              <a:chOff x="2514248" y="4462309"/>
              <a:chExt cx="2184597" cy="152805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578158" y="4479292"/>
                <a:ext cx="1946329" cy="1453778"/>
                <a:chOff x="2105718" y="4576447"/>
                <a:chExt cx="1946329" cy="1453778"/>
              </a:xfrm>
            </p:grpSpPr>
            <p:sp>
              <p:nvSpPr>
                <p:cNvPr id="14" name="Rectangle 13"/>
                <p:cNvSpPr/>
                <p:nvPr/>
              </p:nvSpPr>
              <p:spPr bwMode="auto">
                <a:xfrm>
                  <a:off x="3087974" y="4635598"/>
                  <a:ext cx="411480" cy="1394627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68580" tIns="34290" rIns="68580" bIns="3429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 bwMode="auto">
                <a:xfrm>
                  <a:off x="2680328" y="4635598"/>
                  <a:ext cx="411480" cy="1394627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68580" tIns="34290" rIns="68580" bIns="3429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 bwMode="auto">
                <a:xfrm>
                  <a:off x="2267600" y="4635598"/>
                  <a:ext cx="411480" cy="1394627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68580" tIns="34290" rIns="68580" bIns="3429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 bwMode="auto">
                <a:xfrm>
                  <a:off x="2105718" y="5090122"/>
                  <a:ext cx="337534" cy="334280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68580" tIns="34290" rIns="68580" bIns="3429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18" name="Straight Arrow Connector 17"/>
                <p:cNvCxnSpPr>
                  <a:stCxn id="17" idx="4"/>
                  <a:endCxn id="17" idx="0"/>
                </p:cNvCxnSpPr>
                <p:nvPr/>
              </p:nvCxnSpPr>
              <p:spPr bwMode="auto">
                <a:xfrm flipV="1">
                  <a:off x="2274485" y="5090122"/>
                  <a:ext cx="0" cy="33428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grpSp>
              <p:nvGrpSpPr>
                <p:cNvPr id="19" name="Group 18"/>
                <p:cNvGrpSpPr/>
                <p:nvPr/>
              </p:nvGrpSpPr>
              <p:grpSpPr>
                <a:xfrm>
                  <a:off x="2547261" y="5162714"/>
                  <a:ext cx="271630" cy="219682"/>
                  <a:chOff x="1529697" y="3048725"/>
                  <a:chExt cx="421911" cy="341222"/>
                </a:xfrm>
              </p:grpSpPr>
              <p:sp>
                <p:nvSpPr>
                  <p:cNvPr id="52" name="Isosceles Triangle 51"/>
                  <p:cNvSpPr/>
                  <p:nvPr/>
                </p:nvSpPr>
                <p:spPr bwMode="auto">
                  <a:xfrm flipV="1">
                    <a:off x="1529697" y="3048725"/>
                    <a:ext cx="421911" cy="334282"/>
                  </a:xfrm>
                  <a:prstGeom prst="triangle">
                    <a:avLst/>
                  </a:prstGeom>
                  <a:solidFill>
                    <a:schemeClr val="bg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68580" tIns="34290" rIns="68580" bIns="3429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cxnSp>
                <p:nvCxnSpPr>
                  <p:cNvPr id="53" name="Straight Connector 52"/>
                  <p:cNvCxnSpPr/>
                  <p:nvPr/>
                </p:nvCxnSpPr>
                <p:spPr bwMode="auto">
                  <a:xfrm>
                    <a:off x="1534711" y="3389928"/>
                    <a:ext cx="411886" cy="19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20" name="Group 19"/>
                <p:cNvGrpSpPr/>
                <p:nvPr/>
              </p:nvGrpSpPr>
              <p:grpSpPr>
                <a:xfrm>
                  <a:off x="2953909" y="5158796"/>
                  <a:ext cx="271630" cy="219682"/>
                  <a:chOff x="1529697" y="3048725"/>
                  <a:chExt cx="421911" cy="341222"/>
                </a:xfrm>
              </p:grpSpPr>
              <p:sp>
                <p:nvSpPr>
                  <p:cNvPr id="50" name="Isosceles Triangle 49"/>
                  <p:cNvSpPr/>
                  <p:nvPr/>
                </p:nvSpPr>
                <p:spPr bwMode="auto">
                  <a:xfrm flipV="1">
                    <a:off x="1529697" y="3048725"/>
                    <a:ext cx="421911" cy="334282"/>
                  </a:xfrm>
                  <a:prstGeom prst="triangle">
                    <a:avLst/>
                  </a:prstGeom>
                  <a:solidFill>
                    <a:schemeClr val="bg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68580" tIns="34290" rIns="68580" bIns="3429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cxnSp>
                <p:nvCxnSpPr>
                  <p:cNvPr id="51" name="Straight Connector 50"/>
                  <p:cNvCxnSpPr/>
                  <p:nvPr/>
                </p:nvCxnSpPr>
                <p:spPr bwMode="auto">
                  <a:xfrm>
                    <a:off x="1534711" y="3389928"/>
                    <a:ext cx="411886" cy="19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21" name="Group 20"/>
                <p:cNvGrpSpPr/>
                <p:nvPr/>
              </p:nvGrpSpPr>
              <p:grpSpPr>
                <a:xfrm>
                  <a:off x="3433326" y="5076657"/>
                  <a:ext cx="120085" cy="414342"/>
                  <a:chOff x="2030662" y="4893909"/>
                  <a:chExt cx="120085" cy="414342"/>
                </a:xfrm>
              </p:grpSpPr>
              <p:sp>
                <p:nvSpPr>
                  <p:cNvPr id="38" name="Rectangle 37"/>
                  <p:cNvSpPr/>
                  <p:nvPr/>
                </p:nvSpPr>
                <p:spPr>
                  <a:xfrm>
                    <a:off x="2030662" y="4935464"/>
                    <a:ext cx="120085" cy="345164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9" name="Group 38"/>
                  <p:cNvGrpSpPr>
                    <a:grpSpLocks noChangeAspect="1"/>
                  </p:cNvGrpSpPr>
                  <p:nvPr/>
                </p:nvGrpSpPr>
                <p:grpSpPr>
                  <a:xfrm flipH="1">
                    <a:off x="2048983" y="4893909"/>
                    <a:ext cx="89146" cy="414342"/>
                    <a:chOff x="3977109" y="401353"/>
                    <a:chExt cx="196975" cy="915519"/>
                  </a:xfrm>
                </p:grpSpPr>
                <p:cxnSp>
                  <p:nvCxnSpPr>
                    <p:cNvPr id="40" name="Straight Connector 39"/>
                    <p:cNvCxnSpPr/>
                    <p:nvPr/>
                  </p:nvCxnSpPr>
                  <p:spPr>
                    <a:xfrm>
                      <a:off x="4076552" y="401353"/>
                      <a:ext cx="0" cy="158455"/>
                    </a:xfrm>
                    <a:prstGeom prst="line">
                      <a:avLst/>
                    </a:prstGeom>
                    <a:ln w="1905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Straight Connector 40"/>
                    <p:cNvCxnSpPr/>
                    <p:nvPr/>
                  </p:nvCxnSpPr>
                  <p:spPr>
                    <a:xfrm>
                      <a:off x="4076550" y="1158416"/>
                      <a:ext cx="0" cy="158456"/>
                    </a:xfrm>
                    <a:prstGeom prst="line">
                      <a:avLst/>
                    </a:prstGeom>
                    <a:ln w="1905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42" name="Group 41"/>
                    <p:cNvGrpSpPr/>
                    <p:nvPr/>
                  </p:nvGrpSpPr>
                  <p:grpSpPr>
                    <a:xfrm>
                      <a:off x="3977109" y="597792"/>
                      <a:ext cx="196975" cy="553424"/>
                      <a:chOff x="3977109" y="597792"/>
                      <a:chExt cx="196975" cy="553424"/>
                    </a:xfrm>
                  </p:grpSpPr>
                  <p:cxnSp>
                    <p:nvCxnSpPr>
                      <p:cNvPr id="45" name="Straight Connector 44"/>
                      <p:cNvCxnSpPr/>
                      <p:nvPr/>
                    </p:nvCxnSpPr>
                    <p:spPr>
                      <a:xfrm>
                        <a:off x="3988901" y="597792"/>
                        <a:ext cx="185183" cy="121434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" name="Straight Connector 45"/>
                      <p:cNvCxnSpPr/>
                      <p:nvPr/>
                    </p:nvCxnSpPr>
                    <p:spPr>
                      <a:xfrm>
                        <a:off x="3983959" y="813787"/>
                        <a:ext cx="185183" cy="121434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" name="Straight Connector 46"/>
                      <p:cNvCxnSpPr/>
                      <p:nvPr/>
                    </p:nvCxnSpPr>
                    <p:spPr>
                      <a:xfrm flipH="1">
                        <a:off x="3995751" y="727360"/>
                        <a:ext cx="168449" cy="78293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Straight Connector 47"/>
                      <p:cNvCxnSpPr/>
                      <p:nvPr/>
                    </p:nvCxnSpPr>
                    <p:spPr>
                      <a:xfrm>
                        <a:off x="3977109" y="1029782"/>
                        <a:ext cx="185183" cy="121434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" name="Straight Connector 48"/>
                      <p:cNvCxnSpPr/>
                      <p:nvPr/>
                    </p:nvCxnSpPr>
                    <p:spPr>
                      <a:xfrm flipH="1">
                        <a:off x="3988901" y="943355"/>
                        <a:ext cx="168449" cy="78293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43" name="Straight Connector 42"/>
                    <p:cNvCxnSpPr/>
                    <p:nvPr/>
                  </p:nvCxnSpPr>
                  <p:spPr>
                    <a:xfrm flipH="1">
                      <a:off x="3980906" y="570323"/>
                      <a:ext cx="91439" cy="935"/>
                    </a:xfrm>
                    <a:prstGeom prst="line">
                      <a:avLst/>
                    </a:prstGeom>
                    <a:ln w="1905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/>
                    <p:cNvCxnSpPr/>
                    <p:nvPr/>
                  </p:nvCxnSpPr>
                  <p:spPr>
                    <a:xfrm flipH="1">
                      <a:off x="4076550" y="1158416"/>
                      <a:ext cx="91440" cy="934"/>
                    </a:xfrm>
                    <a:prstGeom prst="line">
                      <a:avLst/>
                    </a:prstGeom>
                    <a:ln w="1905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" name="Group 21"/>
                <p:cNvGrpSpPr/>
                <p:nvPr/>
              </p:nvGrpSpPr>
              <p:grpSpPr>
                <a:xfrm>
                  <a:off x="3503407" y="4576447"/>
                  <a:ext cx="548640" cy="120085"/>
                  <a:chOff x="3495787" y="4469767"/>
                  <a:chExt cx="548640" cy="120085"/>
                </a:xfrm>
              </p:grpSpPr>
              <p:cxnSp>
                <p:nvCxnSpPr>
                  <p:cNvPr id="24" name="Straight Connector 23"/>
                  <p:cNvCxnSpPr/>
                  <p:nvPr/>
                </p:nvCxnSpPr>
                <p:spPr>
                  <a:xfrm>
                    <a:off x="3495787" y="4525962"/>
                    <a:ext cx="54864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5" name="Group 24"/>
                  <p:cNvGrpSpPr/>
                  <p:nvPr/>
                </p:nvGrpSpPr>
                <p:grpSpPr>
                  <a:xfrm rot="16200000">
                    <a:off x="3646989" y="4322639"/>
                    <a:ext cx="120085" cy="414342"/>
                    <a:chOff x="2030662" y="4893909"/>
                    <a:chExt cx="120085" cy="414342"/>
                  </a:xfrm>
                </p:grpSpPr>
                <p:sp>
                  <p:nvSpPr>
                    <p:cNvPr id="26" name="Rectangle 25"/>
                    <p:cNvSpPr/>
                    <p:nvPr/>
                  </p:nvSpPr>
                  <p:spPr>
                    <a:xfrm>
                      <a:off x="2030662" y="4935464"/>
                      <a:ext cx="120085" cy="34516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7" name="Group 26"/>
                    <p:cNvGrpSpPr>
                      <a:grpSpLocks noChangeAspect="1"/>
                    </p:cNvGrpSpPr>
                    <p:nvPr/>
                  </p:nvGrpSpPr>
                  <p:grpSpPr>
                    <a:xfrm flipH="1">
                      <a:off x="2048983" y="4893909"/>
                      <a:ext cx="89146" cy="414342"/>
                      <a:chOff x="3977109" y="401353"/>
                      <a:chExt cx="196975" cy="915519"/>
                    </a:xfrm>
                  </p:grpSpPr>
                  <p:cxnSp>
                    <p:nvCxnSpPr>
                      <p:cNvPr id="28" name="Straight Connector 27"/>
                      <p:cNvCxnSpPr/>
                      <p:nvPr/>
                    </p:nvCxnSpPr>
                    <p:spPr>
                      <a:xfrm>
                        <a:off x="4076552" y="401353"/>
                        <a:ext cx="0" cy="158455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" name="Straight Connector 28"/>
                      <p:cNvCxnSpPr/>
                      <p:nvPr/>
                    </p:nvCxnSpPr>
                    <p:spPr>
                      <a:xfrm>
                        <a:off x="4076550" y="1158416"/>
                        <a:ext cx="0" cy="158456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0" name="Group 29"/>
                      <p:cNvGrpSpPr/>
                      <p:nvPr/>
                    </p:nvGrpSpPr>
                    <p:grpSpPr>
                      <a:xfrm>
                        <a:off x="3977109" y="597792"/>
                        <a:ext cx="196975" cy="553424"/>
                        <a:chOff x="3977109" y="597792"/>
                        <a:chExt cx="196975" cy="553424"/>
                      </a:xfrm>
                    </p:grpSpPr>
                    <p:cxnSp>
                      <p:nvCxnSpPr>
                        <p:cNvPr id="33" name="Straight Connector 32"/>
                        <p:cNvCxnSpPr/>
                        <p:nvPr/>
                      </p:nvCxnSpPr>
                      <p:spPr>
                        <a:xfrm>
                          <a:off x="3988901" y="597792"/>
                          <a:ext cx="185183" cy="121434"/>
                        </a:xfrm>
                        <a:prstGeom prst="line">
                          <a:avLst/>
                        </a:prstGeom>
                        <a:ln w="19050"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" name="Straight Connector 33"/>
                        <p:cNvCxnSpPr/>
                        <p:nvPr/>
                      </p:nvCxnSpPr>
                      <p:spPr>
                        <a:xfrm>
                          <a:off x="3983959" y="813787"/>
                          <a:ext cx="185183" cy="121434"/>
                        </a:xfrm>
                        <a:prstGeom prst="line">
                          <a:avLst/>
                        </a:prstGeom>
                        <a:ln w="19050"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" name="Straight Connector 34"/>
                        <p:cNvCxnSpPr/>
                        <p:nvPr/>
                      </p:nvCxnSpPr>
                      <p:spPr>
                        <a:xfrm flipH="1">
                          <a:off x="3995751" y="727360"/>
                          <a:ext cx="168449" cy="78293"/>
                        </a:xfrm>
                        <a:prstGeom prst="line">
                          <a:avLst/>
                        </a:prstGeom>
                        <a:ln w="19050"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6" name="Straight Connector 35"/>
                        <p:cNvCxnSpPr/>
                        <p:nvPr/>
                      </p:nvCxnSpPr>
                      <p:spPr>
                        <a:xfrm>
                          <a:off x="3977109" y="1029782"/>
                          <a:ext cx="185183" cy="121434"/>
                        </a:xfrm>
                        <a:prstGeom prst="line">
                          <a:avLst/>
                        </a:prstGeom>
                        <a:ln w="19050"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" name="Straight Connector 36"/>
                        <p:cNvCxnSpPr/>
                        <p:nvPr/>
                      </p:nvCxnSpPr>
                      <p:spPr>
                        <a:xfrm flipH="1">
                          <a:off x="3988901" y="943355"/>
                          <a:ext cx="168449" cy="78293"/>
                        </a:xfrm>
                        <a:prstGeom prst="line">
                          <a:avLst/>
                        </a:prstGeom>
                        <a:ln w="19050"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31" name="Straight Connector 30"/>
                      <p:cNvCxnSpPr/>
                      <p:nvPr/>
                    </p:nvCxnSpPr>
                    <p:spPr>
                      <a:xfrm flipH="1">
                        <a:off x="3980906" y="570323"/>
                        <a:ext cx="91439" cy="935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" name="Straight Connector 31"/>
                      <p:cNvCxnSpPr/>
                      <p:nvPr/>
                    </p:nvCxnSpPr>
                    <p:spPr>
                      <a:xfrm flipH="1">
                        <a:off x="4076550" y="1158416"/>
                        <a:ext cx="91440" cy="934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cxnSp>
              <p:nvCxnSpPr>
                <p:cNvPr id="23" name="Straight Connector 22"/>
                <p:cNvCxnSpPr/>
                <p:nvPr/>
              </p:nvCxnSpPr>
              <p:spPr>
                <a:xfrm flipV="1">
                  <a:off x="3495787" y="6030225"/>
                  <a:ext cx="54864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Rectangle 12"/>
              <p:cNvSpPr/>
              <p:nvPr/>
            </p:nvSpPr>
            <p:spPr>
              <a:xfrm>
                <a:off x="2514248" y="4462309"/>
                <a:ext cx="2184597" cy="152805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125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                           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2807561" y="5288889"/>
                  <a:ext cx="357656" cy="32004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𝑃</m:t>
                            </m:r>
                            <m:r>
                              <a:rPr lang="en-US" sz="15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 lang="en-US" sz="1500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7561" y="5288889"/>
                  <a:ext cx="357656" cy="320040"/>
                </a:xfrm>
                <a:prstGeom prst="rect">
                  <a:avLst/>
                </a:prstGeom>
                <a:blipFill>
                  <a:blip r:embed="rId2"/>
                  <a:stretch>
                    <a:fillRect l="-8955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3206703" y="5288889"/>
                  <a:ext cx="357656" cy="32004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01</m:t>
                            </m:r>
                          </m:sub>
                        </m:sSub>
                      </m:oMath>
                    </m:oMathPara>
                  </a14:m>
                  <a:endParaRPr lang="en-US" sz="1500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33" name="Rectangle 7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6703" y="5288889"/>
                  <a:ext cx="357656" cy="320040"/>
                </a:xfrm>
                <a:prstGeom prst="rect">
                  <a:avLst/>
                </a:prstGeom>
                <a:blipFill>
                  <a:blip r:embed="rId4"/>
                  <a:stretch>
                    <a:fillRect l="-11667" b="-5660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3637529" y="5288889"/>
                  <a:ext cx="357656" cy="32004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02</m:t>
                            </m:r>
                          </m:sub>
                        </m:sSub>
                      </m:oMath>
                    </m:oMathPara>
                  </a14:m>
                  <a:endParaRPr lang="en-US" sz="1500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34" name="Rectangle 7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7529" y="5288889"/>
                  <a:ext cx="357656" cy="320040"/>
                </a:xfrm>
                <a:prstGeom prst="rect">
                  <a:avLst/>
                </a:prstGeom>
                <a:blipFill>
                  <a:blip r:embed="rId5"/>
                  <a:stretch>
                    <a:fillRect l="-11864" b="-5660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4036028" y="5288889"/>
                  <a:ext cx="381010" cy="32004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𝑆</m:t>
                            </m:r>
                            <m:r>
                              <a:rPr lang="en-US" sz="15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 lang="en-US" sz="1500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6028" y="5288889"/>
                  <a:ext cx="381010" cy="320040"/>
                </a:xfrm>
                <a:prstGeom prst="rect">
                  <a:avLst/>
                </a:prstGeom>
                <a:blipFill>
                  <a:blip r:embed="rId6"/>
                  <a:stretch>
                    <a:fillRect l="-7042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4054584" y="4622964"/>
                  <a:ext cx="324956" cy="32004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𝑆</m:t>
                            </m:r>
                          </m:sub>
                        </m:sSub>
                      </m:oMath>
                    </m:oMathPara>
                  </a14:m>
                  <a:endParaRPr lang="en-US" sz="1500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36" name="Rectangle 7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4584" y="4622964"/>
                  <a:ext cx="324956" cy="320040"/>
                </a:xfrm>
                <a:prstGeom prst="rect">
                  <a:avLst/>
                </a:prstGeom>
                <a:blipFill>
                  <a:blip r:embed="rId7"/>
                  <a:stretch>
                    <a:fillRect l="-7407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2039" y="876187"/>
            <a:ext cx="2920748" cy="159488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181" y="3078177"/>
            <a:ext cx="1416482" cy="1414596"/>
          </a:xfrm>
          <a:prstGeom prst="rect">
            <a:avLst/>
          </a:prstGeom>
        </p:spPr>
      </p:pic>
      <p:sp>
        <p:nvSpPr>
          <p:cNvPr id="57" name="Right Arrow 56"/>
          <p:cNvSpPr/>
          <p:nvPr/>
        </p:nvSpPr>
        <p:spPr>
          <a:xfrm rot="5400000">
            <a:off x="10172774" y="4568311"/>
            <a:ext cx="348436" cy="310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2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6410"/>
            <a:ext cx="10515600" cy="1325563"/>
          </a:xfrm>
        </p:spPr>
        <p:txBody>
          <a:bodyPr/>
          <a:lstStyle/>
          <a:p>
            <a:pPr algn="l"/>
            <a:r>
              <a:rPr lang="en-US" dirty="0"/>
              <a:t>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40462"/>
            <a:ext cx="6259717" cy="4585669"/>
          </a:xfrm>
        </p:spPr>
        <p:txBody>
          <a:bodyPr>
            <a:normAutofit/>
          </a:bodyPr>
          <a:lstStyle/>
          <a:p>
            <a:r>
              <a:rPr lang="en-US" dirty="0"/>
              <a:t>MATLAB</a:t>
            </a:r>
          </a:p>
          <a:p>
            <a:pPr lvl="1"/>
            <a:r>
              <a:rPr lang="en-US" dirty="0"/>
              <a:t>Suns-</a:t>
            </a:r>
            <a:r>
              <a:rPr lang="en-US" dirty="0" err="1"/>
              <a:t>Vmp</a:t>
            </a:r>
            <a:r>
              <a:rPr lang="en-US" dirty="0"/>
              <a:t> analysis code (main script)</a:t>
            </a:r>
          </a:p>
          <a:p>
            <a:pPr lvl="2"/>
            <a:r>
              <a:rPr lang="en-US" dirty="0"/>
              <a:t>Uses initial parameters and field data and fits Suns-Vmp model to find 5 parameters at each time step</a:t>
            </a:r>
          </a:p>
          <a:p>
            <a:pPr lvl="2"/>
            <a:r>
              <a:rPr lang="en-US" dirty="0"/>
              <a:t>Efficiency degradation</a:t>
            </a:r>
          </a:p>
          <a:p>
            <a:pPr lvl="2"/>
            <a:r>
              <a:rPr lang="en-US" dirty="0" err="1"/>
              <a:t>Deconvolves</a:t>
            </a:r>
            <a:r>
              <a:rPr lang="en-US" dirty="0"/>
              <a:t> degradation effect of each parameter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Output files (.mat, .csv)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448" y="940462"/>
            <a:ext cx="4685943" cy="5547648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2712936" y="4732273"/>
            <a:ext cx="2510243" cy="1755837"/>
            <a:chOff x="2514248" y="4481359"/>
            <a:chExt cx="2184597" cy="1528057"/>
          </a:xfrm>
        </p:grpSpPr>
        <p:grpSp>
          <p:nvGrpSpPr>
            <p:cNvPr id="56" name="Group 55"/>
            <p:cNvGrpSpPr/>
            <p:nvPr/>
          </p:nvGrpSpPr>
          <p:grpSpPr>
            <a:xfrm>
              <a:off x="2514248" y="4481359"/>
              <a:ext cx="2184597" cy="1528057"/>
              <a:chOff x="2514248" y="4462309"/>
              <a:chExt cx="2184597" cy="1528057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2578158" y="4479292"/>
                <a:ext cx="1946329" cy="1453778"/>
                <a:chOff x="2105718" y="4576447"/>
                <a:chExt cx="1946329" cy="1453778"/>
              </a:xfrm>
            </p:grpSpPr>
            <p:sp>
              <p:nvSpPr>
                <p:cNvPr id="64" name="Rectangle 63"/>
                <p:cNvSpPr/>
                <p:nvPr/>
              </p:nvSpPr>
              <p:spPr bwMode="auto">
                <a:xfrm>
                  <a:off x="3087974" y="4635598"/>
                  <a:ext cx="411480" cy="1394627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68580" tIns="34290" rIns="68580" bIns="3429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 bwMode="auto">
                <a:xfrm>
                  <a:off x="2680328" y="4635598"/>
                  <a:ext cx="411480" cy="1394627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68580" tIns="34290" rIns="68580" bIns="3429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 bwMode="auto">
                <a:xfrm>
                  <a:off x="2267600" y="4635598"/>
                  <a:ext cx="411480" cy="1394627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68580" tIns="34290" rIns="68580" bIns="3429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7" name="Oval 66"/>
                <p:cNvSpPr/>
                <p:nvPr/>
              </p:nvSpPr>
              <p:spPr bwMode="auto">
                <a:xfrm>
                  <a:off x="2105718" y="5090122"/>
                  <a:ext cx="337534" cy="334280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68580" tIns="34290" rIns="68580" bIns="3429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68" name="Straight Arrow Connector 67"/>
                <p:cNvCxnSpPr>
                  <a:stCxn id="67" idx="4"/>
                  <a:endCxn id="67" idx="0"/>
                </p:cNvCxnSpPr>
                <p:nvPr/>
              </p:nvCxnSpPr>
              <p:spPr bwMode="auto">
                <a:xfrm flipV="1">
                  <a:off x="2274485" y="5090122"/>
                  <a:ext cx="0" cy="33428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grpSp>
              <p:nvGrpSpPr>
                <p:cNvPr id="69" name="Group 68"/>
                <p:cNvGrpSpPr/>
                <p:nvPr/>
              </p:nvGrpSpPr>
              <p:grpSpPr>
                <a:xfrm>
                  <a:off x="2547261" y="5162714"/>
                  <a:ext cx="271630" cy="219682"/>
                  <a:chOff x="1529697" y="3048725"/>
                  <a:chExt cx="421911" cy="341222"/>
                </a:xfrm>
              </p:grpSpPr>
              <p:sp>
                <p:nvSpPr>
                  <p:cNvPr id="102" name="Isosceles Triangle 101"/>
                  <p:cNvSpPr/>
                  <p:nvPr/>
                </p:nvSpPr>
                <p:spPr bwMode="auto">
                  <a:xfrm flipV="1">
                    <a:off x="1529697" y="3048725"/>
                    <a:ext cx="421911" cy="334282"/>
                  </a:xfrm>
                  <a:prstGeom prst="triangle">
                    <a:avLst/>
                  </a:prstGeom>
                  <a:solidFill>
                    <a:schemeClr val="bg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68580" tIns="34290" rIns="68580" bIns="3429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cxnSp>
                <p:nvCxnSpPr>
                  <p:cNvPr id="103" name="Straight Connector 102"/>
                  <p:cNvCxnSpPr/>
                  <p:nvPr/>
                </p:nvCxnSpPr>
                <p:spPr bwMode="auto">
                  <a:xfrm>
                    <a:off x="1534711" y="3389928"/>
                    <a:ext cx="411886" cy="19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70" name="Group 69"/>
                <p:cNvGrpSpPr/>
                <p:nvPr/>
              </p:nvGrpSpPr>
              <p:grpSpPr>
                <a:xfrm>
                  <a:off x="2953909" y="5158796"/>
                  <a:ext cx="271630" cy="219682"/>
                  <a:chOff x="1529697" y="3048725"/>
                  <a:chExt cx="421911" cy="341222"/>
                </a:xfrm>
              </p:grpSpPr>
              <p:sp>
                <p:nvSpPr>
                  <p:cNvPr id="100" name="Isosceles Triangle 99"/>
                  <p:cNvSpPr/>
                  <p:nvPr/>
                </p:nvSpPr>
                <p:spPr bwMode="auto">
                  <a:xfrm flipV="1">
                    <a:off x="1529697" y="3048725"/>
                    <a:ext cx="421911" cy="334282"/>
                  </a:xfrm>
                  <a:prstGeom prst="triangle">
                    <a:avLst/>
                  </a:prstGeom>
                  <a:solidFill>
                    <a:schemeClr val="bg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68580" tIns="34290" rIns="68580" bIns="3429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cxnSp>
                <p:nvCxnSpPr>
                  <p:cNvPr id="101" name="Straight Connector 100"/>
                  <p:cNvCxnSpPr/>
                  <p:nvPr/>
                </p:nvCxnSpPr>
                <p:spPr bwMode="auto">
                  <a:xfrm>
                    <a:off x="1534711" y="3389928"/>
                    <a:ext cx="411886" cy="19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71" name="Group 70"/>
                <p:cNvGrpSpPr/>
                <p:nvPr/>
              </p:nvGrpSpPr>
              <p:grpSpPr>
                <a:xfrm>
                  <a:off x="3433326" y="5076657"/>
                  <a:ext cx="120085" cy="414342"/>
                  <a:chOff x="2030662" y="4893909"/>
                  <a:chExt cx="120085" cy="414342"/>
                </a:xfrm>
              </p:grpSpPr>
              <p:sp>
                <p:nvSpPr>
                  <p:cNvPr id="88" name="Rectangle 87"/>
                  <p:cNvSpPr/>
                  <p:nvPr/>
                </p:nvSpPr>
                <p:spPr>
                  <a:xfrm>
                    <a:off x="2030662" y="4935464"/>
                    <a:ext cx="120085" cy="345164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89" name="Group 88"/>
                  <p:cNvGrpSpPr>
                    <a:grpSpLocks noChangeAspect="1"/>
                  </p:cNvGrpSpPr>
                  <p:nvPr/>
                </p:nvGrpSpPr>
                <p:grpSpPr>
                  <a:xfrm flipH="1">
                    <a:off x="2048983" y="4893909"/>
                    <a:ext cx="89146" cy="414342"/>
                    <a:chOff x="3977109" y="401353"/>
                    <a:chExt cx="196975" cy="915519"/>
                  </a:xfrm>
                </p:grpSpPr>
                <p:cxnSp>
                  <p:nvCxnSpPr>
                    <p:cNvPr id="90" name="Straight Connector 89"/>
                    <p:cNvCxnSpPr/>
                    <p:nvPr/>
                  </p:nvCxnSpPr>
                  <p:spPr>
                    <a:xfrm>
                      <a:off x="4076552" y="401353"/>
                      <a:ext cx="0" cy="158455"/>
                    </a:xfrm>
                    <a:prstGeom prst="line">
                      <a:avLst/>
                    </a:prstGeom>
                    <a:ln w="1905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" name="Straight Connector 90"/>
                    <p:cNvCxnSpPr/>
                    <p:nvPr/>
                  </p:nvCxnSpPr>
                  <p:spPr>
                    <a:xfrm>
                      <a:off x="4076550" y="1158416"/>
                      <a:ext cx="0" cy="158456"/>
                    </a:xfrm>
                    <a:prstGeom prst="line">
                      <a:avLst/>
                    </a:prstGeom>
                    <a:ln w="1905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92" name="Group 91"/>
                    <p:cNvGrpSpPr/>
                    <p:nvPr/>
                  </p:nvGrpSpPr>
                  <p:grpSpPr>
                    <a:xfrm>
                      <a:off x="3977109" y="597792"/>
                      <a:ext cx="196975" cy="553424"/>
                      <a:chOff x="3977109" y="597792"/>
                      <a:chExt cx="196975" cy="553424"/>
                    </a:xfrm>
                  </p:grpSpPr>
                  <p:cxnSp>
                    <p:nvCxnSpPr>
                      <p:cNvPr id="95" name="Straight Connector 94"/>
                      <p:cNvCxnSpPr/>
                      <p:nvPr/>
                    </p:nvCxnSpPr>
                    <p:spPr>
                      <a:xfrm>
                        <a:off x="3988901" y="597792"/>
                        <a:ext cx="185183" cy="121434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" name="Straight Connector 95"/>
                      <p:cNvCxnSpPr/>
                      <p:nvPr/>
                    </p:nvCxnSpPr>
                    <p:spPr>
                      <a:xfrm>
                        <a:off x="3983959" y="813787"/>
                        <a:ext cx="185183" cy="121434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" name="Straight Connector 96"/>
                      <p:cNvCxnSpPr/>
                      <p:nvPr/>
                    </p:nvCxnSpPr>
                    <p:spPr>
                      <a:xfrm flipH="1">
                        <a:off x="3995751" y="727360"/>
                        <a:ext cx="168449" cy="78293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" name="Straight Connector 97"/>
                      <p:cNvCxnSpPr/>
                      <p:nvPr/>
                    </p:nvCxnSpPr>
                    <p:spPr>
                      <a:xfrm>
                        <a:off x="3977109" y="1029782"/>
                        <a:ext cx="185183" cy="121434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" name="Straight Connector 98"/>
                      <p:cNvCxnSpPr/>
                      <p:nvPr/>
                    </p:nvCxnSpPr>
                    <p:spPr>
                      <a:xfrm flipH="1">
                        <a:off x="3988901" y="943355"/>
                        <a:ext cx="168449" cy="78293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93" name="Straight Connector 92"/>
                    <p:cNvCxnSpPr/>
                    <p:nvPr/>
                  </p:nvCxnSpPr>
                  <p:spPr>
                    <a:xfrm flipH="1">
                      <a:off x="3980906" y="570323"/>
                      <a:ext cx="91439" cy="935"/>
                    </a:xfrm>
                    <a:prstGeom prst="line">
                      <a:avLst/>
                    </a:prstGeom>
                    <a:ln w="1905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" name="Straight Connector 93"/>
                    <p:cNvCxnSpPr/>
                    <p:nvPr/>
                  </p:nvCxnSpPr>
                  <p:spPr>
                    <a:xfrm flipH="1">
                      <a:off x="4076550" y="1158416"/>
                      <a:ext cx="91440" cy="934"/>
                    </a:xfrm>
                    <a:prstGeom prst="line">
                      <a:avLst/>
                    </a:prstGeom>
                    <a:ln w="1905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72" name="Group 71"/>
                <p:cNvGrpSpPr/>
                <p:nvPr/>
              </p:nvGrpSpPr>
              <p:grpSpPr>
                <a:xfrm>
                  <a:off x="3503407" y="4576447"/>
                  <a:ext cx="548640" cy="120085"/>
                  <a:chOff x="3495787" y="4469767"/>
                  <a:chExt cx="548640" cy="120085"/>
                </a:xfrm>
              </p:grpSpPr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3495787" y="4525962"/>
                    <a:ext cx="54864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5" name="Group 74"/>
                  <p:cNvGrpSpPr/>
                  <p:nvPr/>
                </p:nvGrpSpPr>
                <p:grpSpPr>
                  <a:xfrm rot="16200000">
                    <a:off x="3646989" y="4322639"/>
                    <a:ext cx="120085" cy="414342"/>
                    <a:chOff x="2030662" y="4893909"/>
                    <a:chExt cx="120085" cy="414342"/>
                  </a:xfrm>
                </p:grpSpPr>
                <p:sp>
                  <p:nvSpPr>
                    <p:cNvPr id="76" name="Rectangle 75"/>
                    <p:cNvSpPr/>
                    <p:nvPr/>
                  </p:nvSpPr>
                  <p:spPr>
                    <a:xfrm>
                      <a:off x="2030662" y="4935464"/>
                      <a:ext cx="120085" cy="34516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77" name="Group 76"/>
                    <p:cNvGrpSpPr>
                      <a:grpSpLocks noChangeAspect="1"/>
                    </p:cNvGrpSpPr>
                    <p:nvPr/>
                  </p:nvGrpSpPr>
                  <p:grpSpPr>
                    <a:xfrm flipH="1">
                      <a:off x="2048983" y="4893909"/>
                      <a:ext cx="89146" cy="414342"/>
                      <a:chOff x="3977109" y="401353"/>
                      <a:chExt cx="196975" cy="915519"/>
                    </a:xfrm>
                  </p:grpSpPr>
                  <p:cxnSp>
                    <p:nvCxnSpPr>
                      <p:cNvPr id="78" name="Straight Connector 77"/>
                      <p:cNvCxnSpPr/>
                      <p:nvPr/>
                    </p:nvCxnSpPr>
                    <p:spPr>
                      <a:xfrm>
                        <a:off x="4076552" y="401353"/>
                        <a:ext cx="0" cy="158455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" name="Straight Connector 78"/>
                      <p:cNvCxnSpPr/>
                      <p:nvPr/>
                    </p:nvCxnSpPr>
                    <p:spPr>
                      <a:xfrm>
                        <a:off x="4076550" y="1158416"/>
                        <a:ext cx="0" cy="158456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80" name="Group 79"/>
                      <p:cNvGrpSpPr/>
                      <p:nvPr/>
                    </p:nvGrpSpPr>
                    <p:grpSpPr>
                      <a:xfrm>
                        <a:off x="3977109" y="597792"/>
                        <a:ext cx="196975" cy="553424"/>
                        <a:chOff x="3977109" y="597792"/>
                        <a:chExt cx="196975" cy="553424"/>
                      </a:xfrm>
                    </p:grpSpPr>
                    <p:cxnSp>
                      <p:nvCxnSpPr>
                        <p:cNvPr id="83" name="Straight Connector 82"/>
                        <p:cNvCxnSpPr/>
                        <p:nvPr/>
                      </p:nvCxnSpPr>
                      <p:spPr>
                        <a:xfrm>
                          <a:off x="3988901" y="597792"/>
                          <a:ext cx="185183" cy="121434"/>
                        </a:xfrm>
                        <a:prstGeom prst="line">
                          <a:avLst/>
                        </a:prstGeom>
                        <a:ln w="19050"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4" name="Straight Connector 83"/>
                        <p:cNvCxnSpPr/>
                        <p:nvPr/>
                      </p:nvCxnSpPr>
                      <p:spPr>
                        <a:xfrm>
                          <a:off x="3983959" y="813787"/>
                          <a:ext cx="185183" cy="121434"/>
                        </a:xfrm>
                        <a:prstGeom prst="line">
                          <a:avLst/>
                        </a:prstGeom>
                        <a:ln w="19050"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5" name="Straight Connector 84"/>
                        <p:cNvCxnSpPr/>
                        <p:nvPr/>
                      </p:nvCxnSpPr>
                      <p:spPr>
                        <a:xfrm flipH="1">
                          <a:off x="3995751" y="727360"/>
                          <a:ext cx="168449" cy="78293"/>
                        </a:xfrm>
                        <a:prstGeom prst="line">
                          <a:avLst/>
                        </a:prstGeom>
                        <a:ln w="19050"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6" name="Straight Connector 85"/>
                        <p:cNvCxnSpPr/>
                        <p:nvPr/>
                      </p:nvCxnSpPr>
                      <p:spPr>
                        <a:xfrm>
                          <a:off x="3977109" y="1029782"/>
                          <a:ext cx="185183" cy="121434"/>
                        </a:xfrm>
                        <a:prstGeom prst="line">
                          <a:avLst/>
                        </a:prstGeom>
                        <a:ln w="19050"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" name="Straight Connector 86"/>
                        <p:cNvCxnSpPr/>
                        <p:nvPr/>
                      </p:nvCxnSpPr>
                      <p:spPr>
                        <a:xfrm flipH="1">
                          <a:off x="3988901" y="943355"/>
                          <a:ext cx="168449" cy="78293"/>
                        </a:xfrm>
                        <a:prstGeom prst="line">
                          <a:avLst/>
                        </a:prstGeom>
                        <a:ln w="19050"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81" name="Straight Connector 80"/>
                      <p:cNvCxnSpPr/>
                      <p:nvPr/>
                    </p:nvCxnSpPr>
                    <p:spPr>
                      <a:xfrm flipH="1">
                        <a:off x="3980906" y="570323"/>
                        <a:ext cx="91439" cy="935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2" name="Straight Connector 81"/>
                      <p:cNvCxnSpPr/>
                      <p:nvPr/>
                    </p:nvCxnSpPr>
                    <p:spPr>
                      <a:xfrm flipH="1">
                        <a:off x="4076550" y="1158416"/>
                        <a:ext cx="91440" cy="934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cxnSp>
              <p:nvCxnSpPr>
                <p:cNvPr id="73" name="Straight Connector 72"/>
                <p:cNvCxnSpPr/>
                <p:nvPr/>
              </p:nvCxnSpPr>
              <p:spPr>
                <a:xfrm flipV="1">
                  <a:off x="3495787" y="6030225"/>
                  <a:ext cx="54864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Rectangle 62"/>
              <p:cNvSpPr/>
              <p:nvPr/>
            </p:nvSpPr>
            <p:spPr>
              <a:xfrm>
                <a:off x="2514248" y="4462309"/>
                <a:ext cx="2184597" cy="152805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125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                           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/>
                <p:cNvSpPr/>
                <p:nvPr/>
              </p:nvSpPr>
              <p:spPr>
                <a:xfrm>
                  <a:off x="2807561" y="5288889"/>
                  <a:ext cx="357656" cy="32004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𝑃</m:t>
                            </m:r>
                            <m:r>
                              <a:rPr lang="en-US" sz="15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 lang="en-US" sz="1500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7561" y="5288889"/>
                  <a:ext cx="357656" cy="320040"/>
                </a:xfrm>
                <a:prstGeom prst="rect">
                  <a:avLst/>
                </a:prstGeom>
                <a:blipFill>
                  <a:blip r:embed="rId5"/>
                  <a:stretch>
                    <a:fillRect l="-8955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3206703" y="5288889"/>
                  <a:ext cx="357656" cy="32004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01</m:t>
                            </m:r>
                          </m:sub>
                        </m:sSub>
                      </m:oMath>
                    </m:oMathPara>
                  </a14:m>
                  <a:endParaRPr lang="en-US" sz="1500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33" name="Rectangle 7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6703" y="5288889"/>
                  <a:ext cx="357656" cy="320040"/>
                </a:xfrm>
                <a:prstGeom prst="rect">
                  <a:avLst/>
                </a:prstGeom>
                <a:blipFill>
                  <a:blip r:embed="rId6"/>
                  <a:stretch>
                    <a:fillRect l="-11667" b="-5660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/>
                <p:cNvSpPr/>
                <p:nvPr/>
              </p:nvSpPr>
              <p:spPr>
                <a:xfrm>
                  <a:off x="3637529" y="5288889"/>
                  <a:ext cx="357656" cy="32004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02</m:t>
                            </m:r>
                          </m:sub>
                        </m:sSub>
                      </m:oMath>
                    </m:oMathPara>
                  </a14:m>
                  <a:endParaRPr lang="en-US" sz="1500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34" name="Rectangle 7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7529" y="5288889"/>
                  <a:ext cx="357656" cy="320040"/>
                </a:xfrm>
                <a:prstGeom prst="rect">
                  <a:avLst/>
                </a:prstGeom>
                <a:blipFill>
                  <a:blip r:embed="rId7"/>
                  <a:stretch>
                    <a:fillRect l="-11864" b="-5660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/>
                <p:cNvSpPr/>
                <p:nvPr/>
              </p:nvSpPr>
              <p:spPr>
                <a:xfrm>
                  <a:off x="4036028" y="5288889"/>
                  <a:ext cx="381010" cy="32004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𝑆</m:t>
                            </m:r>
                            <m:r>
                              <a:rPr lang="en-US" sz="15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 lang="en-US" sz="1500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6028" y="5288889"/>
                  <a:ext cx="381010" cy="320040"/>
                </a:xfrm>
                <a:prstGeom prst="rect">
                  <a:avLst/>
                </a:prstGeom>
                <a:blipFill>
                  <a:blip r:embed="rId8"/>
                  <a:stretch>
                    <a:fillRect l="-5556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/>
                <p:cNvSpPr/>
                <p:nvPr/>
              </p:nvSpPr>
              <p:spPr>
                <a:xfrm>
                  <a:off x="4054584" y="4622964"/>
                  <a:ext cx="324956" cy="32004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𝑆</m:t>
                            </m:r>
                          </m:sub>
                        </m:sSub>
                      </m:oMath>
                    </m:oMathPara>
                  </a14:m>
                  <a:endParaRPr lang="en-US" sz="1500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36" name="Rectangle 7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4584" y="4622964"/>
                  <a:ext cx="324956" cy="320040"/>
                </a:xfrm>
                <a:prstGeom prst="rect">
                  <a:avLst/>
                </a:prstGeom>
                <a:blipFill>
                  <a:blip r:embed="rId9"/>
                  <a:stretch>
                    <a:fillRect l="-7407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89182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Output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5360"/>
            <a:ext cx="8792904" cy="1012151"/>
          </a:xfrm>
        </p:spPr>
        <p:txBody>
          <a:bodyPr/>
          <a:lstStyle/>
          <a:p>
            <a:r>
              <a:rPr lang="en-US" dirty="0"/>
              <a:t>Results for each site (case)</a:t>
            </a:r>
          </a:p>
          <a:p>
            <a:pPr lvl="1"/>
            <a:r>
              <a:rPr lang="en-US" dirty="0"/>
              <a:t>.csv and .mat 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0459"/>
          <a:stretch/>
        </p:blipFill>
        <p:spPr>
          <a:xfrm>
            <a:off x="90054" y="3236138"/>
            <a:ext cx="5943600" cy="1923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5904"/>
          <a:stretch/>
        </p:blipFill>
        <p:spPr>
          <a:xfrm>
            <a:off x="6527242" y="3139592"/>
            <a:ext cx="5239642" cy="20202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6632" y="2791326"/>
            <a:ext cx="1834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Analysis_Data.csv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402628" y="2770260"/>
            <a:ext cx="1530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Field_Data.csv</a:t>
            </a:r>
          </a:p>
        </p:txBody>
      </p:sp>
    </p:spTree>
    <p:extLst>
      <p:ext uri="{BB962C8B-B14F-4D97-AF65-F5344CB8AC3E}">
        <p14:creationId xmlns:p14="http://schemas.microsoft.com/office/powerpoint/2010/main" val="2214209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636" y="30328"/>
            <a:ext cx="10515600" cy="1325563"/>
          </a:xfrm>
        </p:spPr>
        <p:txBody>
          <a:bodyPr/>
          <a:lstStyle/>
          <a:p>
            <a:pPr algn="l"/>
            <a:r>
              <a:rPr lang="en-US" dirty="0"/>
              <a:t>Results/Post-processing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986" y="1359436"/>
            <a:ext cx="11222929" cy="4585669"/>
          </a:xfrm>
        </p:spPr>
        <p:txBody>
          <a:bodyPr/>
          <a:lstStyle/>
          <a:p>
            <a:r>
              <a:rPr lang="en-US" dirty="0"/>
              <a:t>Plots</a:t>
            </a:r>
          </a:p>
          <a:p>
            <a:pPr lvl="1"/>
            <a:r>
              <a:rPr lang="en-US" dirty="0"/>
              <a:t>Matlab codes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877-5473-432E-B7A4-D2B8A74E93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59720" y="2943285"/>
            <a:ext cx="2510243" cy="1755837"/>
            <a:chOff x="2514248" y="4481359"/>
            <a:chExt cx="2184597" cy="1528057"/>
          </a:xfrm>
        </p:grpSpPr>
        <p:grpSp>
          <p:nvGrpSpPr>
            <p:cNvPr id="7" name="Group 6"/>
            <p:cNvGrpSpPr/>
            <p:nvPr/>
          </p:nvGrpSpPr>
          <p:grpSpPr>
            <a:xfrm>
              <a:off x="2514248" y="4481359"/>
              <a:ext cx="2184597" cy="1528057"/>
              <a:chOff x="2514248" y="4462309"/>
              <a:chExt cx="2184597" cy="1528057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578158" y="4479292"/>
                <a:ext cx="1946329" cy="1453778"/>
                <a:chOff x="2105718" y="4576447"/>
                <a:chExt cx="1946329" cy="1453778"/>
              </a:xfrm>
            </p:grpSpPr>
            <p:sp>
              <p:nvSpPr>
                <p:cNvPr id="15" name="Rectangle 14"/>
                <p:cNvSpPr/>
                <p:nvPr/>
              </p:nvSpPr>
              <p:spPr bwMode="auto">
                <a:xfrm>
                  <a:off x="3087974" y="4635598"/>
                  <a:ext cx="411480" cy="1394627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68580" tIns="34290" rIns="68580" bIns="3429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 bwMode="auto">
                <a:xfrm>
                  <a:off x="2680328" y="4635598"/>
                  <a:ext cx="411480" cy="1394627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68580" tIns="34290" rIns="68580" bIns="3429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 bwMode="auto">
                <a:xfrm>
                  <a:off x="2267600" y="4635598"/>
                  <a:ext cx="411480" cy="1394627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68580" tIns="34290" rIns="68580" bIns="3429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 bwMode="auto">
                <a:xfrm>
                  <a:off x="2105718" y="5090122"/>
                  <a:ext cx="337534" cy="334280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68580" tIns="34290" rIns="68580" bIns="3429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19" name="Straight Arrow Connector 18"/>
                <p:cNvCxnSpPr>
                  <a:stCxn id="18" idx="4"/>
                  <a:endCxn id="18" idx="0"/>
                </p:cNvCxnSpPr>
                <p:nvPr/>
              </p:nvCxnSpPr>
              <p:spPr bwMode="auto">
                <a:xfrm flipV="1">
                  <a:off x="2274485" y="5090122"/>
                  <a:ext cx="0" cy="33428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grpSp>
              <p:nvGrpSpPr>
                <p:cNvPr id="20" name="Group 19"/>
                <p:cNvGrpSpPr/>
                <p:nvPr/>
              </p:nvGrpSpPr>
              <p:grpSpPr>
                <a:xfrm>
                  <a:off x="2547261" y="5162714"/>
                  <a:ext cx="271630" cy="219682"/>
                  <a:chOff x="1529697" y="3048725"/>
                  <a:chExt cx="421911" cy="341222"/>
                </a:xfrm>
              </p:grpSpPr>
              <p:sp>
                <p:nvSpPr>
                  <p:cNvPr id="53" name="Isosceles Triangle 52"/>
                  <p:cNvSpPr/>
                  <p:nvPr/>
                </p:nvSpPr>
                <p:spPr bwMode="auto">
                  <a:xfrm flipV="1">
                    <a:off x="1529697" y="3048725"/>
                    <a:ext cx="421911" cy="334282"/>
                  </a:xfrm>
                  <a:prstGeom prst="triangle">
                    <a:avLst/>
                  </a:prstGeom>
                  <a:solidFill>
                    <a:schemeClr val="bg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68580" tIns="34290" rIns="68580" bIns="3429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cxnSp>
                <p:nvCxnSpPr>
                  <p:cNvPr id="54" name="Straight Connector 53"/>
                  <p:cNvCxnSpPr/>
                  <p:nvPr/>
                </p:nvCxnSpPr>
                <p:spPr bwMode="auto">
                  <a:xfrm>
                    <a:off x="1534711" y="3389928"/>
                    <a:ext cx="411886" cy="19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21" name="Group 20"/>
                <p:cNvGrpSpPr/>
                <p:nvPr/>
              </p:nvGrpSpPr>
              <p:grpSpPr>
                <a:xfrm>
                  <a:off x="2953909" y="5158796"/>
                  <a:ext cx="271630" cy="219682"/>
                  <a:chOff x="1529697" y="3048725"/>
                  <a:chExt cx="421911" cy="341222"/>
                </a:xfrm>
              </p:grpSpPr>
              <p:sp>
                <p:nvSpPr>
                  <p:cNvPr id="51" name="Isosceles Triangle 50"/>
                  <p:cNvSpPr/>
                  <p:nvPr/>
                </p:nvSpPr>
                <p:spPr bwMode="auto">
                  <a:xfrm flipV="1">
                    <a:off x="1529697" y="3048725"/>
                    <a:ext cx="421911" cy="334282"/>
                  </a:xfrm>
                  <a:prstGeom prst="triangle">
                    <a:avLst/>
                  </a:prstGeom>
                  <a:solidFill>
                    <a:schemeClr val="bg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68580" tIns="34290" rIns="68580" bIns="3429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cxnSp>
                <p:nvCxnSpPr>
                  <p:cNvPr id="52" name="Straight Connector 51"/>
                  <p:cNvCxnSpPr/>
                  <p:nvPr/>
                </p:nvCxnSpPr>
                <p:spPr bwMode="auto">
                  <a:xfrm>
                    <a:off x="1534711" y="3389928"/>
                    <a:ext cx="411886" cy="19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22" name="Group 21"/>
                <p:cNvGrpSpPr/>
                <p:nvPr/>
              </p:nvGrpSpPr>
              <p:grpSpPr>
                <a:xfrm>
                  <a:off x="3433326" y="5076657"/>
                  <a:ext cx="120085" cy="414342"/>
                  <a:chOff x="2030662" y="4893909"/>
                  <a:chExt cx="120085" cy="414342"/>
                </a:xfrm>
              </p:grpSpPr>
              <p:sp>
                <p:nvSpPr>
                  <p:cNvPr id="39" name="Rectangle 38"/>
                  <p:cNvSpPr/>
                  <p:nvPr/>
                </p:nvSpPr>
                <p:spPr>
                  <a:xfrm>
                    <a:off x="2030662" y="4935464"/>
                    <a:ext cx="120085" cy="345164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0" name="Group 39"/>
                  <p:cNvGrpSpPr>
                    <a:grpSpLocks noChangeAspect="1"/>
                  </p:cNvGrpSpPr>
                  <p:nvPr/>
                </p:nvGrpSpPr>
                <p:grpSpPr>
                  <a:xfrm flipH="1">
                    <a:off x="2048983" y="4893909"/>
                    <a:ext cx="89146" cy="414342"/>
                    <a:chOff x="3977109" y="401353"/>
                    <a:chExt cx="196975" cy="915519"/>
                  </a:xfrm>
                </p:grpSpPr>
                <p:cxnSp>
                  <p:nvCxnSpPr>
                    <p:cNvPr id="41" name="Straight Connector 40"/>
                    <p:cNvCxnSpPr/>
                    <p:nvPr/>
                  </p:nvCxnSpPr>
                  <p:spPr>
                    <a:xfrm>
                      <a:off x="4076552" y="401353"/>
                      <a:ext cx="0" cy="158455"/>
                    </a:xfrm>
                    <a:prstGeom prst="line">
                      <a:avLst/>
                    </a:prstGeom>
                    <a:ln w="1905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Straight Connector 41"/>
                    <p:cNvCxnSpPr/>
                    <p:nvPr/>
                  </p:nvCxnSpPr>
                  <p:spPr>
                    <a:xfrm>
                      <a:off x="4076550" y="1158416"/>
                      <a:ext cx="0" cy="158456"/>
                    </a:xfrm>
                    <a:prstGeom prst="line">
                      <a:avLst/>
                    </a:prstGeom>
                    <a:ln w="1905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43" name="Group 42"/>
                    <p:cNvGrpSpPr/>
                    <p:nvPr/>
                  </p:nvGrpSpPr>
                  <p:grpSpPr>
                    <a:xfrm>
                      <a:off x="3977109" y="597792"/>
                      <a:ext cx="196975" cy="553424"/>
                      <a:chOff x="3977109" y="597792"/>
                      <a:chExt cx="196975" cy="553424"/>
                    </a:xfrm>
                  </p:grpSpPr>
                  <p:cxnSp>
                    <p:nvCxnSpPr>
                      <p:cNvPr id="46" name="Straight Connector 45"/>
                      <p:cNvCxnSpPr/>
                      <p:nvPr/>
                    </p:nvCxnSpPr>
                    <p:spPr>
                      <a:xfrm>
                        <a:off x="3988901" y="597792"/>
                        <a:ext cx="185183" cy="121434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" name="Straight Connector 46"/>
                      <p:cNvCxnSpPr/>
                      <p:nvPr/>
                    </p:nvCxnSpPr>
                    <p:spPr>
                      <a:xfrm>
                        <a:off x="3983959" y="813787"/>
                        <a:ext cx="185183" cy="121434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Straight Connector 47"/>
                      <p:cNvCxnSpPr/>
                      <p:nvPr/>
                    </p:nvCxnSpPr>
                    <p:spPr>
                      <a:xfrm flipH="1">
                        <a:off x="3995751" y="727360"/>
                        <a:ext cx="168449" cy="78293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" name="Straight Connector 48"/>
                      <p:cNvCxnSpPr/>
                      <p:nvPr/>
                    </p:nvCxnSpPr>
                    <p:spPr>
                      <a:xfrm>
                        <a:off x="3977109" y="1029782"/>
                        <a:ext cx="185183" cy="121434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" name="Straight Connector 49"/>
                      <p:cNvCxnSpPr/>
                      <p:nvPr/>
                    </p:nvCxnSpPr>
                    <p:spPr>
                      <a:xfrm flipH="1">
                        <a:off x="3988901" y="943355"/>
                        <a:ext cx="168449" cy="78293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44" name="Straight Connector 43"/>
                    <p:cNvCxnSpPr/>
                    <p:nvPr/>
                  </p:nvCxnSpPr>
                  <p:spPr>
                    <a:xfrm flipH="1">
                      <a:off x="3980906" y="570323"/>
                      <a:ext cx="91439" cy="935"/>
                    </a:xfrm>
                    <a:prstGeom prst="line">
                      <a:avLst/>
                    </a:prstGeom>
                    <a:ln w="1905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/>
                    <p:cNvCxnSpPr/>
                    <p:nvPr/>
                  </p:nvCxnSpPr>
                  <p:spPr>
                    <a:xfrm flipH="1">
                      <a:off x="4076550" y="1158416"/>
                      <a:ext cx="91440" cy="934"/>
                    </a:xfrm>
                    <a:prstGeom prst="line">
                      <a:avLst/>
                    </a:prstGeom>
                    <a:ln w="1905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3" name="Group 22"/>
                <p:cNvGrpSpPr/>
                <p:nvPr/>
              </p:nvGrpSpPr>
              <p:grpSpPr>
                <a:xfrm>
                  <a:off x="3503407" y="4576447"/>
                  <a:ext cx="548640" cy="120085"/>
                  <a:chOff x="3495787" y="4469767"/>
                  <a:chExt cx="548640" cy="120085"/>
                </a:xfrm>
              </p:grpSpPr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3495787" y="4525962"/>
                    <a:ext cx="54864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6" name="Group 25"/>
                  <p:cNvGrpSpPr/>
                  <p:nvPr/>
                </p:nvGrpSpPr>
                <p:grpSpPr>
                  <a:xfrm rot="16200000">
                    <a:off x="3646989" y="4322639"/>
                    <a:ext cx="120085" cy="414342"/>
                    <a:chOff x="2030662" y="4893909"/>
                    <a:chExt cx="120085" cy="414342"/>
                  </a:xfrm>
                </p:grpSpPr>
                <p:sp>
                  <p:nvSpPr>
                    <p:cNvPr id="27" name="Rectangle 26"/>
                    <p:cNvSpPr/>
                    <p:nvPr/>
                  </p:nvSpPr>
                  <p:spPr>
                    <a:xfrm>
                      <a:off x="2030662" y="4935464"/>
                      <a:ext cx="120085" cy="34516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8" name="Group 27"/>
                    <p:cNvGrpSpPr>
                      <a:grpSpLocks noChangeAspect="1"/>
                    </p:cNvGrpSpPr>
                    <p:nvPr/>
                  </p:nvGrpSpPr>
                  <p:grpSpPr>
                    <a:xfrm flipH="1">
                      <a:off x="2048983" y="4893909"/>
                      <a:ext cx="89146" cy="414342"/>
                      <a:chOff x="3977109" y="401353"/>
                      <a:chExt cx="196975" cy="915519"/>
                    </a:xfrm>
                  </p:grpSpPr>
                  <p:cxnSp>
                    <p:nvCxnSpPr>
                      <p:cNvPr id="29" name="Straight Connector 28"/>
                      <p:cNvCxnSpPr/>
                      <p:nvPr/>
                    </p:nvCxnSpPr>
                    <p:spPr>
                      <a:xfrm>
                        <a:off x="4076552" y="401353"/>
                        <a:ext cx="0" cy="158455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" name="Straight Connector 29"/>
                      <p:cNvCxnSpPr/>
                      <p:nvPr/>
                    </p:nvCxnSpPr>
                    <p:spPr>
                      <a:xfrm>
                        <a:off x="4076550" y="1158416"/>
                        <a:ext cx="0" cy="158456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1" name="Group 30"/>
                      <p:cNvGrpSpPr/>
                      <p:nvPr/>
                    </p:nvGrpSpPr>
                    <p:grpSpPr>
                      <a:xfrm>
                        <a:off x="3977109" y="597792"/>
                        <a:ext cx="196975" cy="553424"/>
                        <a:chOff x="3977109" y="597792"/>
                        <a:chExt cx="196975" cy="553424"/>
                      </a:xfrm>
                    </p:grpSpPr>
                    <p:cxnSp>
                      <p:nvCxnSpPr>
                        <p:cNvPr id="34" name="Straight Connector 33"/>
                        <p:cNvCxnSpPr/>
                        <p:nvPr/>
                      </p:nvCxnSpPr>
                      <p:spPr>
                        <a:xfrm>
                          <a:off x="3988901" y="597792"/>
                          <a:ext cx="185183" cy="121434"/>
                        </a:xfrm>
                        <a:prstGeom prst="line">
                          <a:avLst/>
                        </a:prstGeom>
                        <a:ln w="19050"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" name="Straight Connector 34"/>
                        <p:cNvCxnSpPr/>
                        <p:nvPr/>
                      </p:nvCxnSpPr>
                      <p:spPr>
                        <a:xfrm>
                          <a:off x="3983959" y="813787"/>
                          <a:ext cx="185183" cy="121434"/>
                        </a:xfrm>
                        <a:prstGeom prst="line">
                          <a:avLst/>
                        </a:prstGeom>
                        <a:ln w="19050"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6" name="Straight Connector 35"/>
                        <p:cNvCxnSpPr/>
                        <p:nvPr/>
                      </p:nvCxnSpPr>
                      <p:spPr>
                        <a:xfrm flipH="1">
                          <a:off x="3995751" y="727360"/>
                          <a:ext cx="168449" cy="78293"/>
                        </a:xfrm>
                        <a:prstGeom prst="line">
                          <a:avLst/>
                        </a:prstGeom>
                        <a:ln w="19050"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" name="Straight Connector 36"/>
                        <p:cNvCxnSpPr/>
                        <p:nvPr/>
                      </p:nvCxnSpPr>
                      <p:spPr>
                        <a:xfrm>
                          <a:off x="3977109" y="1029782"/>
                          <a:ext cx="185183" cy="121434"/>
                        </a:xfrm>
                        <a:prstGeom prst="line">
                          <a:avLst/>
                        </a:prstGeom>
                        <a:ln w="19050"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" name="Straight Connector 37"/>
                        <p:cNvCxnSpPr/>
                        <p:nvPr/>
                      </p:nvCxnSpPr>
                      <p:spPr>
                        <a:xfrm flipH="1">
                          <a:off x="3988901" y="943355"/>
                          <a:ext cx="168449" cy="78293"/>
                        </a:xfrm>
                        <a:prstGeom prst="line">
                          <a:avLst/>
                        </a:prstGeom>
                        <a:ln w="19050"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32" name="Straight Connector 31"/>
                      <p:cNvCxnSpPr/>
                      <p:nvPr/>
                    </p:nvCxnSpPr>
                    <p:spPr>
                      <a:xfrm flipH="1">
                        <a:off x="3980906" y="570323"/>
                        <a:ext cx="91439" cy="935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" name="Straight Connector 32"/>
                      <p:cNvCxnSpPr/>
                      <p:nvPr/>
                    </p:nvCxnSpPr>
                    <p:spPr>
                      <a:xfrm flipH="1">
                        <a:off x="4076550" y="1158416"/>
                        <a:ext cx="91440" cy="934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cxnSp>
              <p:nvCxnSpPr>
                <p:cNvPr id="24" name="Straight Connector 23"/>
                <p:cNvCxnSpPr/>
                <p:nvPr/>
              </p:nvCxnSpPr>
              <p:spPr>
                <a:xfrm flipV="1">
                  <a:off x="3495787" y="6030225"/>
                  <a:ext cx="54864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Rectangle 13"/>
              <p:cNvSpPr/>
              <p:nvPr/>
            </p:nvSpPr>
            <p:spPr>
              <a:xfrm>
                <a:off x="2514248" y="4462309"/>
                <a:ext cx="2184597" cy="152805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125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                           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2807561" y="5288889"/>
                  <a:ext cx="357656" cy="32004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𝑃</m:t>
                            </m:r>
                            <m:r>
                              <a:rPr lang="en-US" sz="15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 lang="en-US" sz="1500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7561" y="5288889"/>
                  <a:ext cx="357656" cy="320040"/>
                </a:xfrm>
                <a:prstGeom prst="rect">
                  <a:avLst/>
                </a:prstGeom>
                <a:blipFill>
                  <a:blip r:embed="rId5"/>
                  <a:stretch>
                    <a:fillRect l="-8955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3206703" y="5288889"/>
                  <a:ext cx="357656" cy="32004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01</m:t>
                            </m:r>
                          </m:sub>
                        </m:sSub>
                      </m:oMath>
                    </m:oMathPara>
                  </a14:m>
                  <a:endParaRPr lang="en-US" sz="1500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33" name="Rectangle 7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6703" y="5288889"/>
                  <a:ext cx="357656" cy="320040"/>
                </a:xfrm>
                <a:prstGeom prst="rect">
                  <a:avLst/>
                </a:prstGeom>
                <a:blipFill>
                  <a:blip r:embed="rId6"/>
                  <a:stretch>
                    <a:fillRect l="-11667" b="-5660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3637529" y="5288889"/>
                  <a:ext cx="357656" cy="32004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02</m:t>
                            </m:r>
                          </m:sub>
                        </m:sSub>
                      </m:oMath>
                    </m:oMathPara>
                  </a14:m>
                  <a:endParaRPr lang="en-US" sz="1500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34" name="Rectangle 7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7529" y="5288889"/>
                  <a:ext cx="357656" cy="320040"/>
                </a:xfrm>
                <a:prstGeom prst="rect">
                  <a:avLst/>
                </a:prstGeom>
                <a:blipFill>
                  <a:blip r:embed="rId7"/>
                  <a:stretch>
                    <a:fillRect l="-11864" b="-5660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4036028" y="5288889"/>
                  <a:ext cx="381010" cy="32004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𝑆</m:t>
                            </m:r>
                            <m:r>
                              <a:rPr lang="en-US" sz="15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 lang="en-US" sz="1500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6028" y="5288889"/>
                  <a:ext cx="381010" cy="320040"/>
                </a:xfrm>
                <a:prstGeom prst="rect">
                  <a:avLst/>
                </a:prstGeom>
                <a:blipFill>
                  <a:blip r:embed="rId8"/>
                  <a:stretch>
                    <a:fillRect l="-5556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4054584" y="4622964"/>
                  <a:ext cx="324956" cy="32004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5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𝑆</m:t>
                            </m:r>
                          </m:sub>
                        </m:sSub>
                      </m:oMath>
                    </m:oMathPara>
                  </a14:m>
                  <a:endParaRPr lang="en-US" sz="1500" dirty="0">
                    <a:solidFill>
                      <a:sysClr val="windowText" lastClr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36" name="Rectangle 7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4584" y="4622964"/>
                  <a:ext cx="324956" cy="320040"/>
                </a:xfrm>
                <a:prstGeom prst="rect">
                  <a:avLst/>
                </a:prstGeom>
                <a:blipFill>
                  <a:blip r:embed="rId9"/>
                  <a:stretch>
                    <a:fillRect l="-7407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" b="5296"/>
          <a:stretch/>
        </p:blipFill>
        <p:spPr>
          <a:xfrm>
            <a:off x="7779657" y="362855"/>
            <a:ext cx="4412344" cy="6504007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025156" y="4698065"/>
            <a:ext cx="2379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*Not part of the results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675" y="4033051"/>
            <a:ext cx="3657600" cy="274215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7675" y="1291761"/>
            <a:ext cx="3657600" cy="274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50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14291</TotalTime>
  <Words>818</Words>
  <Application>Microsoft Office PowerPoint</Application>
  <PresentationFormat>Widescreen</PresentationFormat>
  <Paragraphs>230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Droid Serif</vt:lpstr>
      <vt:lpstr>Gill Sans MT</vt:lpstr>
      <vt:lpstr>Helvetica</vt:lpstr>
      <vt:lpstr>Office Theme</vt:lpstr>
      <vt:lpstr>1_Office Theme</vt:lpstr>
      <vt:lpstr>Modeling the Performance of Solar Photovoltaic Systems</vt:lpstr>
      <vt:lpstr>Introduction</vt:lpstr>
      <vt:lpstr>Outline</vt:lpstr>
      <vt:lpstr>Input </vt:lpstr>
      <vt:lpstr>Inputs for Pre-processing </vt:lpstr>
      <vt:lpstr>Inputs for Pre-processing</vt:lpstr>
      <vt:lpstr>Tools</vt:lpstr>
      <vt:lpstr>Output</vt:lpstr>
      <vt:lpstr>Results/Post-processing</vt:lpstr>
      <vt:lpstr>Workflow</vt:lpstr>
      <vt:lpstr>Outline</vt:lpstr>
      <vt:lpstr>PowerPoint Presentation</vt:lpstr>
      <vt:lpstr>PowerPoint Presentation</vt:lpstr>
      <vt:lpstr>Working with DEEDS Database</vt:lpstr>
      <vt:lpstr>Pre/Post- processing</vt:lpstr>
      <vt:lpstr>Outline</vt:lpstr>
      <vt:lpstr>Solar PV-DEEDS Database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Bifacial Module Measurement</dc:title>
  <dc:creator>sun106</dc:creator>
  <cp:lastModifiedBy>Ann Christine Catlin</cp:lastModifiedBy>
  <cp:revision>267</cp:revision>
  <dcterms:created xsi:type="dcterms:W3CDTF">2017-08-01T17:36:19Z</dcterms:created>
  <dcterms:modified xsi:type="dcterms:W3CDTF">2018-07-12T17:41:20Z</dcterms:modified>
</cp:coreProperties>
</file>