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59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66"/>
    <a:srgbClr val="009999"/>
    <a:srgbClr val="CC3300"/>
    <a:srgbClr val="FFC305"/>
    <a:srgbClr val="FFCF37"/>
    <a:srgbClr val="3078BA"/>
    <a:srgbClr val="76ABDC"/>
    <a:srgbClr val="ACCCEA"/>
    <a:srgbClr val="307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6" autoAdjust="0"/>
    <p:restoredTop sz="93093" autoAdjust="0"/>
  </p:normalViewPr>
  <p:slideViewPr>
    <p:cSldViewPr snapToGrid="0">
      <p:cViewPr varScale="1">
        <p:scale>
          <a:sx n="77" d="100"/>
          <a:sy n="77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6BA9-1DDF-4988-9EE6-FC9E8F886423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1B87-3C95-4167-993D-D3404F79B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1B87-3C95-4167-993D-D3404F79BF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0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1B87-3C95-4167-993D-D3404F79BF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1B87-3C95-4167-993D-D3404F79BF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1B87-3C95-4167-993D-D3404F79BF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1B87-3C95-4167-993D-D3404F79BF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1B87-3C95-4167-993D-D3404F79BF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01FB-A088-4C1A-B757-0CE14441E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3AF28-E358-4265-B673-5D59927D5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FAE5-4F3F-4574-9F09-C8E6161C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8105-24AA-4C41-86BC-50A52DD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3465-7C7C-44F8-8F4E-1880D3B5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1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86E-F6F3-437B-8666-E73142BE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B7744-8647-4D68-9432-C1606B48B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8AE00-1310-44AB-8958-18B8A1AC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3E703-0ADA-4FB5-9DBE-A5708C24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F586-666E-4EB2-B5AA-1D824A2B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C88EA-3A31-4622-9024-5D35BA042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762DB-F6E0-4924-B5DA-73A213003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AA78-3DBA-4369-8426-3BC8B971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D3EB4-80EC-4F75-9916-461F3DC4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4A670-E874-440B-9ED8-6326CDD4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F32E-812E-475A-BBF3-35D44FBE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A70D-8C7A-4EAB-AEAD-B3536099D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19456-A76C-4398-9375-ED889215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9DE2-91F9-4497-9E99-D57CBF9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E4D3-E45D-4E01-943F-6DB1D44D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4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0544-4BE9-48CF-9F73-6BC39CC1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50C83-3890-4637-A9AF-6BCD867E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02DE3-E231-48E4-8DDA-D35DDC4C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B193-691C-4D71-B7A5-297DB0D2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2548-2E06-4C7A-8740-63CEE611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F2B3-1365-4760-AFC6-64EA8099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30A0-35BE-41F0-B134-09CDA8A9F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E805-14B8-4E39-B06B-07F590C87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81F80-D598-4551-A117-98DC6572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CECD2-15AF-4C43-8EE7-FE7D955E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38B9-D5F0-4203-B4CE-A501774E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E8F4-F341-4695-A473-947FE555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CF4D5-21E0-4024-B251-8CF599423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CECA1-1B9E-4DA1-A53D-78599E012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C91C9-CC92-4418-9496-51E92841D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29707-1EE3-449A-9548-1F17A08BF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4CAE1-0989-4990-91D7-75C0BD63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4FCDF-4F06-4139-99AC-C9B040CE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455C5-0A3D-4FC0-B8EC-5B271CFC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8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DB8C-81B0-4E65-8819-1047FF35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C100C-A096-4F9D-97CA-8DE97D6A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3A93D-D342-40C1-BB2F-927EA458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D41F4-5E67-4302-A3ED-FFA6F874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26057-C794-4E27-AB38-E450B7BC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428ED-53A3-4CC8-9E44-0EFBF262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D1BF4-A39E-4348-811B-0125671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FF1C-21F3-4EDC-BB8B-352C6FEA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96EE-1EFB-483C-832D-0289859B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10C2C-7476-42C6-B0A3-120FBA8D5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B3B6D-9028-4A7F-820C-994BA998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27E09-7E50-4A76-BAD2-BCBE14E8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6E373-D1D3-4344-95B3-EFD8DF65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A155-667E-442E-96CB-03E00947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32731-AAE4-46F2-872E-0161BADD5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F79C0-C71B-44D4-8E35-8BE97BEDD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B5563-5CB9-44CD-854F-60893416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0BC8-7E0D-4EC5-A209-D6F66A13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269FF-7193-4D8C-AA64-62C379D8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81452-D4AD-402D-AD11-9AEFDDA5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38B20-936F-4827-B294-1A21E963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1F44D-22EE-45C2-B3E6-E7F5ABFC1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EEA3-DB71-4446-AEAF-9985882231B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D8B9-7BE0-44F1-B39C-1A9A8BC0E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D236-D992-4A0E-AD3B-1A6AC2B9F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C753-780C-4BB4-ABB4-8871A7F0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860870-4AE8-4256-8576-4D9D5FF6F32E}"/>
              </a:ext>
            </a:extLst>
          </p:cNvPr>
          <p:cNvSpPr/>
          <p:nvPr/>
        </p:nvSpPr>
        <p:spPr>
          <a:xfrm>
            <a:off x="0" y="589280"/>
            <a:ext cx="12192000" cy="1708150"/>
          </a:xfrm>
          <a:prstGeom prst="rect">
            <a:avLst/>
          </a:prstGeom>
          <a:solidFill>
            <a:srgbClr val="0C6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97D32-BFBF-4CD9-B887-8A48166A051B}"/>
              </a:ext>
            </a:extLst>
          </p:cNvPr>
          <p:cNvSpPr txBox="1"/>
          <p:nvPr/>
        </p:nvSpPr>
        <p:spPr>
          <a:xfrm>
            <a:off x="167640" y="589280"/>
            <a:ext cx="4105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DEEDS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5D0BB-7CF5-4A35-B3C0-BA85AE8A30E7}"/>
              </a:ext>
            </a:extLst>
          </p:cNvPr>
          <p:cNvSpPr txBox="1"/>
          <p:nvPr/>
        </p:nvSpPr>
        <p:spPr>
          <a:xfrm>
            <a:off x="257035" y="2614517"/>
            <a:ext cx="11845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CIF21 DIBBs: EI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Digital Environment for Enabling Data-driven Science (DEEDS)</a:t>
            </a:r>
            <a:b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Ann Christine Catlin | </a:t>
            </a:r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co-PIs: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Ashraful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Alam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Joseph Francisco, Marisol Sepulveda, Connie Weaver</a:t>
            </a:r>
          </a:p>
          <a:p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Award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#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1724728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| </a:t>
            </a:r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Award Period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August 2017 – July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73851-118B-48CD-80FC-75CB3A28602C}"/>
              </a:ext>
            </a:extLst>
          </p:cNvPr>
          <p:cNvSpPr txBox="1"/>
          <p:nvPr/>
        </p:nvSpPr>
        <p:spPr>
          <a:xfrm>
            <a:off x="171450" y="1620331"/>
            <a:ext cx="1201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Platform for Sharing Data, Computing &amp; Scientific Workflows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964EA-AAC7-4F7D-9BA4-289E96260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5" y="6024741"/>
            <a:ext cx="3476625" cy="629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8EC871-73F4-47F9-9B56-5E540B71806C}"/>
              </a:ext>
            </a:extLst>
          </p:cNvPr>
          <p:cNvSpPr txBox="1"/>
          <p:nvPr/>
        </p:nvSpPr>
        <p:spPr>
          <a:xfrm>
            <a:off x="8026400" y="5946550"/>
            <a:ext cx="399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DEEDS “Use Cases” Workshop</a:t>
            </a: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June 29 2018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6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cloud idea">
            <a:extLst>
              <a:ext uri="{FF2B5EF4-FFF2-40B4-BE49-F238E27FC236}">
                <a16:creationId xmlns:a16="http://schemas.microsoft.com/office/drawing/2014/main" id="{254365D7-5E57-4123-85F4-0A8A1C4E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82" y="-782628"/>
            <a:ext cx="6595111" cy="65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ght bulb">
            <a:extLst>
              <a:ext uri="{FF2B5EF4-FFF2-40B4-BE49-F238E27FC236}">
                <a16:creationId xmlns:a16="http://schemas.microsoft.com/office/drawing/2014/main" id="{8C76450C-7E00-4113-B599-4A08C6A1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97" y="1215968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05C20-3772-467E-85A0-8331BECE2059}"/>
              </a:ext>
            </a:extLst>
          </p:cNvPr>
          <p:cNvSpPr txBox="1"/>
          <p:nvPr/>
        </p:nvSpPr>
        <p:spPr>
          <a:xfrm>
            <a:off x="2306355" y="648044"/>
            <a:ext cx="218515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Spreadsheets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A78585-8046-4780-BD3A-1789F09839F0}"/>
              </a:ext>
            </a:extLst>
          </p:cNvPr>
          <p:cNvSpPr txBox="1"/>
          <p:nvPr/>
        </p:nvSpPr>
        <p:spPr>
          <a:xfrm>
            <a:off x="1397579" y="151415"/>
            <a:ext cx="94128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42CF51-A045-419F-AE2F-4AB9423A310A}"/>
              </a:ext>
            </a:extLst>
          </p:cNvPr>
          <p:cNvSpPr txBox="1"/>
          <p:nvPr/>
        </p:nvSpPr>
        <p:spPr>
          <a:xfrm>
            <a:off x="2748087" y="263746"/>
            <a:ext cx="84991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Files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4E975-0A85-4F02-9DFF-3FA941C5E26E}"/>
              </a:ext>
            </a:extLst>
          </p:cNvPr>
          <p:cNvSpPr txBox="1"/>
          <p:nvPr/>
        </p:nvSpPr>
        <p:spPr>
          <a:xfrm>
            <a:off x="6381436" y="493019"/>
            <a:ext cx="1802545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Dashboard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A0218-C01A-4A6D-81FB-179AF735B11A}"/>
              </a:ext>
            </a:extLst>
          </p:cNvPr>
          <p:cNvSpPr txBox="1"/>
          <p:nvPr/>
        </p:nvSpPr>
        <p:spPr>
          <a:xfrm>
            <a:off x="6519113" y="8741"/>
            <a:ext cx="224106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170442-51E4-4DDC-8D90-4C5B2188A62E}"/>
              </a:ext>
            </a:extLst>
          </p:cNvPr>
          <p:cNvSpPr txBox="1"/>
          <p:nvPr/>
        </p:nvSpPr>
        <p:spPr>
          <a:xfrm>
            <a:off x="7181248" y="850002"/>
            <a:ext cx="1819729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Computing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826138-F03A-47FB-9D67-11BA06B3439C}"/>
              </a:ext>
            </a:extLst>
          </p:cNvPr>
          <p:cNvSpPr txBox="1"/>
          <p:nvPr/>
        </p:nvSpPr>
        <p:spPr>
          <a:xfrm>
            <a:off x="9924207" y="1172686"/>
            <a:ext cx="1281376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Servers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07A21D-5B54-40F3-9F48-F8C9942FF3AF}"/>
              </a:ext>
            </a:extLst>
          </p:cNvPr>
          <p:cNvSpPr txBox="1"/>
          <p:nvPr/>
        </p:nvSpPr>
        <p:spPr>
          <a:xfrm>
            <a:off x="9033201" y="1041240"/>
            <a:ext cx="792205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HPC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0F3AC7-6D63-455E-8540-D7F8CDC757D3}"/>
              </a:ext>
            </a:extLst>
          </p:cNvPr>
          <p:cNvSpPr txBox="1"/>
          <p:nvPr/>
        </p:nvSpPr>
        <p:spPr>
          <a:xfrm>
            <a:off x="3613539" y="48037"/>
            <a:ext cx="884729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581067-4F98-455D-8119-E7AFACAACECC}"/>
              </a:ext>
            </a:extLst>
          </p:cNvPr>
          <p:cNvSpPr txBox="1"/>
          <p:nvPr/>
        </p:nvSpPr>
        <p:spPr>
          <a:xfrm>
            <a:off x="194537" y="1058835"/>
            <a:ext cx="242216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Workflows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68525-A866-4099-9A39-D9B260AEB364}"/>
              </a:ext>
            </a:extLst>
          </p:cNvPr>
          <p:cNvSpPr txBox="1"/>
          <p:nvPr/>
        </p:nvSpPr>
        <p:spPr>
          <a:xfrm>
            <a:off x="431728" y="1510900"/>
            <a:ext cx="153933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Analytics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BFB726-D1DC-4782-BE57-CF373825503E}"/>
              </a:ext>
            </a:extLst>
          </p:cNvPr>
          <p:cNvSpPr txBox="1"/>
          <p:nvPr/>
        </p:nvSpPr>
        <p:spPr>
          <a:xfrm>
            <a:off x="57355" y="1979753"/>
            <a:ext cx="125342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Results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3C8CF3-B459-45C8-ADE9-6A9F37BFA3A5}"/>
              </a:ext>
            </a:extLst>
          </p:cNvPr>
          <p:cNvGrpSpPr/>
          <p:nvPr/>
        </p:nvGrpSpPr>
        <p:grpSpPr>
          <a:xfrm>
            <a:off x="242242" y="4042106"/>
            <a:ext cx="11707516" cy="2662797"/>
            <a:chOff x="213974" y="4126839"/>
            <a:chExt cx="11707516" cy="26627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AF6E18-EF96-41EB-9AB3-F2C171E4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694" y="4366870"/>
              <a:ext cx="10660567" cy="22698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AE7CAA-9657-4A2A-BE88-69B04DFC7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179" y="4272687"/>
              <a:ext cx="1765935" cy="135148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AFCD06-9C23-4A54-AA2A-173A2D31D713}"/>
                </a:ext>
              </a:extLst>
            </p:cNvPr>
            <p:cNvSpPr/>
            <p:nvPr/>
          </p:nvSpPr>
          <p:spPr>
            <a:xfrm>
              <a:off x="213974" y="4126839"/>
              <a:ext cx="11707516" cy="26627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FD393A7-4D2E-4AA6-9305-5EAE61A4764A}"/>
              </a:ext>
            </a:extLst>
          </p:cNvPr>
          <p:cNvSpPr txBox="1"/>
          <p:nvPr/>
        </p:nvSpPr>
        <p:spPr>
          <a:xfrm>
            <a:off x="9821102" y="2651605"/>
            <a:ext cx="1890261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Exploration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8F3956-610A-49C6-A71C-1F0B8DEA7B72}"/>
              </a:ext>
            </a:extLst>
          </p:cNvPr>
          <p:cNvSpPr txBox="1"/>
          <p:nvPr/>
        </p:nvSpPr>
        <p:spPr>
          <a:xfrm>
            <a:off x="7793231" y="1402758"/>
            <a:ext cx="255974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Interfaces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6602F-E7CB-4287-AC28-DC26BA7C8DAC}"/>
              </a:ext>
            </a:extLst>
          </p:cNvPr>
          <p:cNvSpPr txBox="1"/>
          <p:nvPr/>
        </p:nvSpPr>
        <p:spPr>
          <a:xfrm>
            <a:off x="-6243" y="2641061"/>
            <a:ext cx="185756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Publication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8DFE85-C5CC-4018-84B5-98E97BA755CF}"/>
              </a:ext>
            </a:extLst>
          </p:cNvPr>
          <p:cNvSpPr txBox="1"/>
          <p:nvPr/>
        </p:nvSpPr>
        <p:spPr>
          <a:xfrm>
            <a:off x="8725189" y="2264556"/>
            <a:ext cx="255974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Applications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5801D4-310C-4A2A-BEC2-E04070FECAB5}"/>
              </a:ext>
            </a:extLst>
          </p:cNvPr>
          <p:cNvSpPr txBox="1"/>
          <p:nvPr/>
        </p:nvSpPr>
        <p:spPr>
          <a:xfrm>
            <a:off x="8515735" y="3034608"/>
            <a:ext cx="231012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Dissemination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641CAE-CFA3-40AE-AB65-BEC19A7038C5}"/>
              </a:ext>
            </a:extLst>
          </p:cNvPr>
          <p:cNvSpPr txBox="1"/>
          <p:nvPr/>
        </p:nvSpPr>
        <p:spPr>
          <a:xfrm>
            <a:off x="10005059" y="184077"/>
            <a:ext cx="148393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Platform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5A7884-B292-4348-B9FC-AA9CC71E8F43}"/>
              </a:ext>
            </a:extLst>
          </p:cNvPr>
          <p:cNvSpPr txBox="1"/>
          <p:nvPr/>
        </p:nvSpPr>
        <p:spPr>
          <a:xfrm>
            <a:off x="57991" y="305202"/>
            <a:ext cx="982961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0B6ABF-99D7-409B-8919-1603A3D5083C}"/>
              </a:ext>
            </a:extLst>
          </p:cNvPr>
          <p:cNvSpPr txBox="1"/>
          <p:nvPr/>
        </p:nvSpPr>
        <p:spPr>
          <a:xfrm>
            <a:off x="893568" y="623427"/>
            <a:ext cx="1253869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Output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82E94F-D30E-441D-91C3-F99796F96E96}"/>
              </a:ext>
            </a:extLst>
          </p:cNvPr>
          <p:cNvSpPr txBox="1"/>
          <p:nvPr/>
        </p:nvSpPr>
        <p:spPr>
          <a:xfrm>
            <a:off x="1743987" y="2851463"/>
            <a:ext cx="107869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6E934F-8C2B-4A63-91E2-A366FEEF4654}"/>
              </a:ext>
            </a:extLst>
          </p:cNvPr>
          <p:cNvSpPr txBox="1"/>
          <p:nvPr/>
        </p:nvSpPr>
        <p:spPr>
          <a:xfrm>
            <a:off x="2055742" y="2400705"/>
            <a:ext cx="1343188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Reports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3112D2-B4C4-42AD-BA13-36D467612AD4}"/>
              </a:ext>
            </a:extLst>
          </p:cNvPr>
          <p:cNvSpPr txBox="1"/>
          <p:nvPr/>
        </p:nvSpPr>
        <p:spPr>
          <a:xfrm>
            <a:off x="2258231" y="1580786"/>
            <a:ext cx="1696234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E7D62-87D7-4423-B5FE-BD8EBC82A2B7}"/>
              </a:ext>
            </a:extLst>
          </p:cNvPr>
          <p:cNvSpPr txBox="1"/>
          <p:nvPr/>
        </p:nvSpPr>
        <p:spPr>
          <a:xfrm>
            <a:off x="8908950" y="1801946"/>
            <a:ext cx="117051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Access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F7839A-FF23-4EE4-9F31-A2D5B9666D09}"/>
              </a:ext>
            </a:extLst>
          </p:cNvPr>
          <p:cNvSpPr txBox="1"/>
          <p:nvPr/>
        </p:nvSpPr>
        <p:spPr>
          <a:xfrm>
            <a:off x="8619126" y="525356"/>
            <a:ext cx="1261884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Upload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817764-4152-4777-9B3D-8936E2D06205}"/>
              </a:ext>
            </a:extLst>
          </p:cNvPr>
          <p:cNvSpPr txBox="1"/>
          <p:nvPr/>
        </p:nvSpPr>
        <p:spPr>
          <a:xfrm>
            <a:off x="9773638" y="662311"/>
            <a:ext cx="1577676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Annotate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8F2EBC-1C29-43F8-9070-6976FE563C56}"/>
              </a:ext>
            </a:extLst>
          </p:cNvPr>
          <p:cNvSpPr txBox="1"/>
          <p:nvPr/>
        </p:nvSpPr>
        <p:spPr>
          <a:xfrm>
            <a:off x="10180948" y="1699661"/>
            <a:ext cx="130356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Sharing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268165-3435-4947-BB2E-0E18847A70AC}"/>
              </a:ext>
            </a:extLst>
          </p:cNvPr>
          <p:cNvSpPr txBox="1"/>
          <p:nvPr/>
        </p:nvSpPr>
        <p:spPr>
          <a:xfrm>
            <a:off x="2809379" y="1210062"/>
            <a:ext cx="1295547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Models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255B6-3101-479C-AB94-3884B958DE49}"/>
              </a:ext>
            </a:extLst>
          </p:cNvPr>
          <p:cNvSpPr txBox="1"/>
          <p:nvPr/>
        </p:nvSpPr>
        <p:spPr>
          <a:xfrm>
            <a:off x="9582213" y="3390401"/>
            <a:ext cx="162929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Discovery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71077B-3760-42B2-B9C2-6623E0B966B9}"/>
              </a:ext>
            </a:extLst>
          </p:cNvPr>
          <p:cNvSpPr txBox="1"/>
          <p:nvPr/>
        </p:nvSpPr>
        <p:spPr>
          <a:xfrm>
            <a:off x="1408380" y="1871257"/>
            <a:ext cx="1248227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Figures</a:t>
            </a:r>
          </a:p>
        </p:txBody>
      </p:sp>
    </p:spTree>
    <p:extLst>
      <p:ext uri="{BB962C8B-B14F-4D97-AF65-F5344CB8AC3E}">
        <p14:creationId xmlns:p14="http://schemas.microsoft.com/office/powerpoint/2010/main" val="2068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2" grpId="0"/>
      <p:bldP spid="33" grpId="0"/>
      <p:bldP spid="27" grpId="0"/>
      <p:bldP spid="29" grpId="0"/>
      <p:bldP spid="34" grpId="0"/>
      <p:bldP spid="35" grpId="0"/>
      <p:bldP spid="36" grpId="0"/>
      <p:bldP spid="37" grpId="0"/>
      <p:bldP spid="40" grpId="0"/>
      <p:bldP spid="41" grpId="0"/>
      <p:bldP spid="42" grpId="0"/>
      <p:bldP spid="38" grpId="0"/>
      <p:bldP spid="39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D9F663-3977-433B-90B0-9F729E1C3777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DEEDS 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B9617-91B3-48C2-8992-3659BC153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35" y="1145264"/>
            <a:ext cx="10738131" cy="4835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BB1C89-99FA-4831-B2A7-C1A813C994BD}"/>
              </a:ext>
            </a:extLst>
          </p:cNvPr>
          <p:cNvSpPr/>
          <p:nvPr/>
        </p:nvSpPr>
        <p:spPr>
          <a:xfrm>
            <a:off x="1555934" y="3544201"/>
            <a:ext cx="4838578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Users </a:t>
            </a:r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organize datasets by “cases” 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(experiments, subjects, specimens, sites, study units, research activities) to clarify how their investigation is conducted. </a:t>
            </a:r>
          </a:p>
          <a:p>
            <a:endParaRPr lang="en-US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This</a:t>
            </a:r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interpretive framework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makes   experimental design and dataset content easier for researchers to understand and use since Files &amp; Data are connected to the activities that produced them.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5AFFA2-21DC-43A2-A876-0D668542D883}"/>
              </a:ext>
            </a:extLst>
          </p:cNvPr>
          <p:cNvCxnSpPr>
            <a:cxnSpLocks/>
          </p:cNvCxnSpPr>
          <p:nvPr/>
        </p:nvCxnSpPr>
        <p:spPr>
          <a:xfrm>
            <a:off x="879334" y="2464260"/>
            <a:ext cx="1032090" cy="11433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24B88E8-7294-41FC-A88F-1BFD07038811}"/>
              </a:ext>
            </a:extLst>
          </p:cNvPr>
          <p:cNvSpPr/>
          <p:nvPr/>
        </p:nvSpPr>
        <p:spPr>
          <a:xfrm>
            <a:off x="2849156" y="3533709"/>
            <a:ext cx="4603863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Users </a:t>
            </a:r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upload, annotate &amp; classify files 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such as</a:t>
            </a:r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reports, figures, photos, device data, input, output, and any 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throughout the investigation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Interactive interfaces let users explore file collections, which are organized into mime-based categories for ease of use and discovery.</a:t>
            </a: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79BB7E-B2FC-48E4-B950-A1FEFB73C1F4}"/>
              </a:ext>
            </a:extLst>
          </p:cNvPr>
          <p:cNvCxnSpPr>
            <a:cxnSpLocks/>
          </p:cNvCxnSpPr>
          <p:nvPr/>
        </p:nvCxnSpPr>
        <p:spPr>
          <a:xfrm>
            <a:off x="2134002" y="2464260"/>
            <a:ext cx="1032090" cy="11433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331253E-4CD4-4A62-8260-11A8E8A4BD9A}"/>
              </a:ext>
            </a:extLst>
          </p:cNvPr>
          <p:cNvSpPr/>
          <p:nvPr/>
        </p:nvSpPr>
        <p:spPr>
          <a:xfrm>
            <a:off x="3975223" y="3528351"/>
            <a:ext cx="4603863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Users </a:t>
            </a:r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define complex structured data models 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 describe properties, measurements, observations, and other data assembled throughout the investigation. </a:t>
            </a:r>
          </a:p>
          <a:p>
            <a:endParaRPr lang="en-US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Our “spreadsheets of spreadsheets” approach is used to upload, view, and operate interactively on multi-dimensional data tables.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6D7D58-270F-4279-B978-AB831D33E471}"/>
              </a:ext>
            </a:extLst>
          </p:cNvPr>
          <p:cNvCxnSpPr>
            <a:cxnSpLocks/>
          </p:cNvCxnSpPr>
          <p:nvPr/>
        </p:nvCxnSpPr>
        <p:spPr>
          <a:xfrm>
            <a:off x="3260069" y="2458902"/>
            <a:ext cx="1032090" cy="11433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E07556F-C0D8-400D-A21F-24216A97E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3075" y="9719298"/>
            <a:ext cx="22936741" cy="41908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A21E75-E46A-4E56-ABA8-46CFE86BC4F3}"/>
              </a:ext>
            </a:extLst>
          </p:cNvPr>
          <p:cNvSpPr/>
          <p:nvPr/>
        </p:nvSpPr>
        <p:spPr>
          <a:xfrm>
            <a:off x="5151087" y="3522991"/>
            <a:ext cx="469784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Users </a:t>
            </a:r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launch computing software,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assign resources (e.g., HPC), select input, and trace execution.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Output is automatically collected, annotated, classified, and uploaded to the dataset. </a:t>
            </a:r>
          </a:p>
          <a:p>
            <a:endParaRPr lang="en-US" sz="2000" b="1" dirty="0">
              <a:solidFill>
                <a:srgbClr val="0C6A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workflows are captured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end-to-end.</a:t>
            </a:r>
            <a:endParaRPr lang="en-US" sz="2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DA632F-ED84-41C5-B0EC-F5D794BD5E7E}"/>
              </a:ext>
            </a:extLst>
          </p:cNvPr>
          <p:cNvCxnSpPr>
            <a:cxnSpLocks/>
          </p:cNvCxnSpPr>
          <p:nvPr/>
        </p:nvCxnSpPr>
        <p:spPr>
          <a:xfrm>
            <a:off x="4435933" y="2453544"/>
            <a:ext cx="1032090" cy="11433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E463656-6345-4E41-AAF5-62D0F5F58E2F}"/>
              </a:ext>
            </a:extLst>
          </p:cNvPr>
          <p:cNvSpPr/>
          <p:nvPr/>
        </p:nvSpPr>
        <p:spPr>
          <a:xfrm>
            <a:off x="6595457" y="3517631"/>
            <a:ext cx="3635937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Interactive interfaces </a:t>
            </a:r>
            <a:r>
              <a:rPr lang="en-US" sz="2000" b="1" dirty="0">
                <a:solidFill>
                  <a:srgbClr val="0C6AA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join heterogenous dataset content 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 users can view, search,  sort, filter, explore,     download, compare, visualize, map the data in their dataset.</a:t>
            </a:r>
            <a:endParaRPr lang="en-US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B462A9-BFFE-4EFC-B6B7-D128CB4A82A3}"/>
              </a:ext>
            </a:extLst>
          </p:cNvPr>
          <p:cNvCxnSpPr>
            <a:cxnSpLocks/>
          </p:cNvCxnSpPr>
          <p:nvPr/>
        </p:nvCxnSpPr>
        <p:spPr>
          <a:xfrm flipH="1">
            <a:off x="9784763" y="2495410"/>
            <a:ext cx="1032090" cy="11433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2" grpId="0" animBg="1"/>
      <p:bldP spid="12" grpId="1" animBg="1"/>
      <p:bldP spid="16" grpId="0" animBg="1"/>
      <p:bldP spid="16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5F3E1C0-249C-4061-9170-2B9AE9DF943B}"/>
              </a:ext>
            </a:extLst>
          </p:cNvPr>
          <p:cNvGrpSpPr/>
          <p:nvPr/>
        </p:nvGrpSpPr>
        <p:grpSpPr>
          <a:xfrm>
            <a:off x="104019" y="121203"/>
            <a:ext cx="11713713" cy="6507076"/>
            <a:chOff x="104019" y="121203"/>
            <a:chExt cx="11713713" cy="65070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C081F2-38CE-4E95-9938-FAE2B72E64DF}"/>
                </a:ext>
              </a:extLst>
            </p:cNvPr>
            <p:cNvSpPr/>
            <p:nvPr/>
          </p:nvSpPr>
          <p:spPr>
            <a:xfrm>
              <a:off x="5543076" y="4159752"/>
              <a:ext cx="17633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Performance modeling of solar PV systems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71A4C74-089E-42D6-AE4F-FE8C75774C32}"/>
                </a:ext>
              </a:extLst>
            </p:cNvPr>
            <p:cNvGrpSpPr/>
            <p:nvPr/>
          </p:nvGrpSpPr>
          <p:grpSpPr>
            <a:xfrm>
              <a:off x="104019" y="121203"/>
              <a:ext cx="11713713" cy="6507076"/>
              <a:chOff x="104019" y="121203"/>
              <a:chExt cx="11713713" cy="650707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B5FE720-8F60-4E0F-9DB1-F1A1FD8D7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998" y="250734"/>
                <a:ext cx="1892238" cy="1892238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07CFEB-A1E7-4579-8439-26CE4FF3D7CC}"/>
                  </a:ext>
                </a:extLst>
              </p:cNvPr>
              <p:cNvSpPr txBox="1"/>
              <p:nvPr/>
            </p:nvSpPr>
            <p:spPr>
              <a:xfrm>
                <a:off x="2159183" y="121203"/>
                <a:ext cx="184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Chemistry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E7D49D-9C82-483E-B3E4-ADDFE5D46B9A}"/>
                  </a:ext>
                </a:extLst>
              </p:cNvPr>
              <p:cNvSpPr/>
              <p:nvPr/>
            </p:nvSpPr>
            <p:spPr>
              <a:xfrm>
                <a:off x="104019" y="2100965"/>
                <a:ext cx="3051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Joe Francisco</a:t>
                </a:r>
              </a:p>
              <a:p>
                <a:r>
                  <a:rPr lang="en-US" dirty="0"/>
                  <a:t>University of Pennsylvania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570912-71DA-4F64-8314-E70D8E5D4E43}"/>
                  </a:ext>
                </a:extLst>
              </p:cNvPr>
              <p:cNvSpPr/>
              <p:nvPr/>
            </p:nvSpPr>
            <p:spPr>
              <a:xfrm>
                <a:off x="4095122" y="464339"/>
                <a:ext cx="1985039" cy="149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Optimization of molecular structure and determination of properties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E0F6349-C253-4E92-ADA2-BBFC60F81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7871" y="683473"/>
                <a:ext cx="1788879" cy="151451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0AC0746-94D0-4AA1-85CA-D72280A1D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817" y="286270"/>
                <a:ext cx="1618044" cy="2265262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02670C-2B44-4862-A063-193B3DBDCB53}"/>
                  </a:ext>
                </a:extLst>
              </p:cNvPr>
              <p:cNvSpPr txBox="1"/>
              <p:nvPr/>
            </p:nvSpPr>
            <p:spPr>
              <a:xfrm>
                <a:off x="7232525" y="149342"/>
                <a:ext cx="2684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Nutrition Science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33336A-EAEF-4286-B9F8-7EC30E1F41F0}"/>
                  </a:ext>
                </a:extLst>
              </p:cNvPr>
              <p:cNvSpPr/>
              <p:nvPr/>
            </p:nvSpPr>
            <p:spPr>
              <a:xfrm>
                <a:off x="9800487" y="2555411"/>
                <a:ext cx="20172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/>
                  <a:t>Connie Weaver</a:t>
                </a:r>
              </a:p>
              <a:p>
                <a:pPr algn="r"/>
                <a:r>
                  <a:rPr lang="en-US" dirty="0"/>
                  <a:t>Purdue University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CEFA36-C9DE-4FFB-BD1B-44A15D62F407}"/>
                  </a:ext>
                </a:extLst>
              </p:cNvPr>
              <p:cNvSpPr/>
              <p:nvPr/>
            </p:nvSpPr>
            <p:spPr>
              <a:xfrm>
                <a:off x="6305927" y="1942728"/>
                <a:ext cx="36380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Effect of berries on net calcium retention &amp; biochemical markers of polyphenol and bone metabolism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7889DDE-9424-4B0E-A830-2A4B1EAD5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078" y="3433134"/>
                <a:ext cx="1466239" cy="179207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E5B8B0-2F10-4485-B28D-E8D5D9C368AB}"/>
                  </a:ext>
                </a:extLst>
              </p:cNvPr>
              <p:cNvSpPr/>
              <p:nvPr/>
            </p:nvSpPr>
            <p:spPr>
              <a:xfrm>
                <a:off x="498026" y="5294231"/>
                <a:ext cx="20226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Marisol Sepúlveda</a:t>
                </a:r>
              </a:p>
              <a:p>
                <a:r>
                  <a:rPr lang="en-US" dirty="0"/>
                  <a:t>Purdue University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B2500-D705-45A9-8562-DA672B80D1DD}"/>
                  </a:ext>
                </a:extLst>
              </p:cNvPr>
              <p:cNvSpPr txBox="1"/>
              <p:nvPr/>
            </p:nvSpPr>
            <p:spPr>
              <a:xfrm>
                <a:off x="2225610" y="3308421"/>
                <a:ext cx="3465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Environmental Science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4D53CF4-2828-447D-A9C0-13AFB38D8685}"/>
                  </a:ext>
                </a:extLst>
              </p:cNvPr>
              <p:cNvSpPr/>
              <p:nvPr/>
            </p:nvSpPr>
            <p:spPr>
              <a:xfrm>
                <a:off x="2378267" y="4997435"/>
                <a:ext cx="30732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Development of amphibian toxicity reference values for ecological risk assessment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ADD49D2-FD8B-4D66-AADF-62AF85AB9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9827" y="3783596"/>
                <a:ext cx="1946981" cy="11357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D22FACD-963F-41DE-A476-1B2799A04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8051" y="644423"/>
                <a:ext cx="1772436" cy="134677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7A87305-4F07-4F09-9472-BE6EA0159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6270" y="3702141"/>
                <a:ext cx="1603017" cy="2290024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8D37A4F-6017-456B-8255-260E627B5F13}"/>
                  </a:ext>
                </a:extLst>
              </p:cNvPr>
              <p:cNvSpPr/>
              <p:nvPr/>
            </p:nvSpPr>
            <p:spPr>
              <a:xfrm>
                <a:off x="9633616" y="5981948"/>
                <a:ext cx="20172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Ashraf Alam</a:t>
                </a:r>
              </a:p>
              <a:p>
                <a:pPr algn="ctr"/>
                <a:r>
                  <a:rPr lang="en-US" dirty="0"/>
                  <a:t>Purdue University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124EBE-6E2D-4809-9F22-35996CDFC91B}"/>
                  </a:ext>
                </a:extLst>
              </p:cNvPr>
              <p:cNvSpPr txBox="1"/>
              <p:nvPr/>
            </p:nvSpPr>
            <p:spPr>
              <a:xfrm>
                <a:off x="6232226" y="3628175"/>
                <a:ext cx="3581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Electrical Engineering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F810BD7-3304-49CA-8E81-2A4BCC7D9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847" y="4151395"/>
                <a:ext cx="1976522" cy="1171022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18BA14-69C1-4E47-A354-746B36B2DCCC}"/>
              </a:ext>
            </a:extLst>
          </p:cNvPr>
          <p:cNvGrpSpPr/>
          <p:nvPr/>
        </p:nvGrpSpPr>
        <p:grpSpPr>
          <a:xfrm>
            <a:off x="104019" y="2704027"/>
            <a:ext cx="3991103" cy="369332"/>
            <a:chOff x="104019" y="2704027"/>
            <a:chExt cx="3991103" cy="3693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B71891-8F10-4970-9D51-D7F41761B843}"/>
                </a:ext>
              </a:extLst>
            </p:cNvPr>
            <p:cNvSpPr/>
            <p:nvPr/>
          </p:nvSpPr>
          <p:spPr>
            <a:xfrm>
              <a:off x="104019" y="2704027"/>
              <a:ext cx="3991103" cy="368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96C6A1-4B3F-4140-9738-3D605A124AF1}"/>
                </a:ext>
              </a:extLst>
            </p:cNvPr>
            <p:cNvSpPr/>
            <p:nvPr/>
          </p:nvSpPr>
          <p:spPr>
            <a:xfrm>
              <a:off x="196063" y="2704027"/>
              <a:ext cx="38837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Post-doctoral Researcher 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Ross Hoehn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8EB12C-597B-4ADF-BF26-91BF96CF0C9A}"/>
              </a:ext>
            </a:extLst>
          </p:cNvPr>
          <p:cNvGrpSpPr/>
          <p:nvPr/>
        </p:nvGrpSpPr>
        <p:grpSpPr>
          <a:xfrm>
            <a:off x="337352" y="5939726"/>
            <a:ext cx="4483591" cy="646805"/>
            <a:chOff x="337352" y="5939726"/>
            <a:chExt cx="4483591" cy="64680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2E4FB5-CD10-4A4D-A323-5ED92EA4BF61}"/>
                </a:ext>
              </a:extLst>
            </p:cNvPr>
            <p:cNvSpPr/>
            <p:nvPr/>
          </p:nvSpPr>
          <p:spPr>
            <a:xfrm>
              <a:off x="337352" y="5939726"/>
              <a:ext cx="4415803" cy="6270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74807B-49A1-480D-A956-69DF494F1A4E}"/>
                </a:ext>
              </a:extLst>
            </p:cNvPr>
            <p:cNvSpPr/>
            <p:nvPr/>
          </p:nvSpPr>
          <p:spPr>
            <a:xfrm>
              <a:off x="495148" y="5940200"/>
              <a:ext cx="43257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Post-doctoral Researcher 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Wes Flynn</a:t>
              </a:r>
            </a:p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Research Laboratory Manager 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Sam Guffey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9C30FE-3859-4518-ADDA-6C9AC133626C}"/>
              </a:ext>
            </a:extLst>
          </p:cNvPr>
          <p:cNvGrpSpPr/>
          <p:nvPr/>
        </p:nvGrpSpPr>
        <p:grpSpPr>
          <a:xfrm>
            <a:off x="5879424" y="2847510"/>
            <a:ext cx="4064564" cy="385104"/>
            <a:chOff x="5879424" y="2847510"/>
            <a:chExt cx="4064564" cy="385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04EC8A-77AE-4D0E-9EC7-E171DE3131DA}"/>
                </a:ext>
              </a:extLst>
            </p:cNvPr>
            <p:cNvSpPr/>
            <p:nvPr/>
          </p:nvSpPr>
          <p:spPr>
            <a:xfrm>
              <a:off x="5879424" y="2847747"/>
              <a:ext cx="4064564" cy="3848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7136CD-933F-47EB-88FF-70E376490878}"/>
                </a:ext>
              </a:extLst>
            </p:cNvPr>
            <p:cNvSpPr/>
            <p:nvPr/>
          </p:nvSpPr>
          <p:spPr>
            <a:xfrm>
              <a:off x="5986733" y="2847510"/>
              <a:ext cx="3957254" cy="382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Post-doctoral Researcher 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Kalina Hodges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2F5D31-DD6B-4D9B-B634-4CD37E90CE1C}"/>
              </a:ext>
            </a:extLst>
          </p:cNvPr>
          <p:cNvGrpSpPr/>
          <p:nvPr/>
        </p:nvGrpSpPr>
        <p:grpSpPr>
          <a:xfrm>
            <a:off x="7182435" y="5418598"/>
            <a:ext cx="2232934" cy="1280708"/>
            <a:chOff x="7182435" y="5418598"/>
            <a:chExt cx="2232934" cy="128070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6A9D2B-14B9-4249-855F-D9E56BE26B56}"/>
                </a:ext>
              </a:extLst>
            </p:cNvPr>
            <p:cNvSpPr/>
            <p:nvPr/>
          </p:nvSpPr>
          <p:spPr>
            <a:xfrm>
              <a:off x="7182435" y="5459541"/>
              <a:ext cx="2232934" cy="1239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20E3BE-42E9-4587-A0AD-DE7B23A2BEFD}"/>
                </a:ext>
              </a:extLst>
            </p:cNvPr>
            <p:cNvSpPr/>
            <p:nvPr/>
          </p:nvSpPr>
          <p:spPr>
            <a:xfrm>
              <a:off x="7414475" y="5418598"/>
              <a:ext cx="18868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PhD Students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     Tahir Patel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     Reza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</a:rPr>
                <a:t>Asadpour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    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</a:rPr>
                <a:t>Xingshu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 Sun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1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C74E9D35-2CB9-4602-8CCC-47E17E63BDF3}"/>
              </a:ext>
            </a:extLst>
          </p:cNvPr>
          <p:cNvSpPr/>
          <p:nvPr/>
        </p:nvSpPr>
        <p:spPr>
          <a:xfrm>
            <a:off x="185264" y="2583215"/>
            <a:ext cx="3636238" cy="2963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7CFEB-A1E7-4579-8439-26CE4FF3D7CC}"/>
              </a:ext>
            </a:extLst>
          </p:cNvPr>
          <p:cNvSpPr txBox="1"/>
          <p:nvPr/>
        </p:nvSpPr>
        <p:spPr>
          <a:xfrm>
            <a:off x="1874931" y="87834"/>
            <a:ext cx="323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Research Computing</a:t>
            </a:r>
          </a:p>
          <a:p>
            <a:r>
              <a:rPr lang="en-US" sz="2000" dirty="0"/>
              <a:t>R&amp;D Lead for DEEDS Project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411C92B-D990-406A-8F40-E39E4491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11" y="3064339"/>
            <a:ext cx="6064824" cy="326002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BFB04B8-3814-4FEA-BFAB-0E775962A88D}"/>
              </a:ext>
            </a:extLst>
          </p:cNvPr>
          <p:cNvSpPr/>
          <p:nvPr/>
        </p:nvSpPr>
        <p:spPr>
          <a:xfrm>
            <a:off x="1857106" y="961646"/>
            <a:ext cx="328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Chandima</a:t>
            </a:r>
            <a:r>
              <a:rPr lang="en-US" b="1" dirty="0"/>
              <a:t> </a:t>
            </a:r>
            <a:r>
              <a:rPr lang="en-US" b="1" dirty="0" err="1"/>
              <a:t>Hewa</a:t>
            </a:r>
            <a:r>
              <a:rPr lang="en-US" b="1" dirty="0"/>
              <a:t> </a:t>
            </a:r>
            <a:r>
              <a:rPr lang="en-US" b="1" dirty="0" err="1"/>
              <a:t>Nadungodage</a:t>
            </a:r>
            <a:endParaRPr lang="en-US" b="1" dirty="0"/>
          </a:p>
          <a:p>
            <a:r>
              <a:rPr lang="en-US" dirty="0"/>
              <a:t>Purdue University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BE288B-4461-41B4-BED3-3C9541729650}"/>
              </a:ext>
            </a:extLst>
          </p:cNvPr>
          <p:cNvSpPr/>
          <p:nvPr/>
        </p:nvSpPr>
        <p:spPr>
          <a:xfrm>
            <a:off x="3011286" y="6321968"/>
            <a:ext cx="827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DEEDS platform architecture: sharing data, computing &amp; scientific workflows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D57386B-02C8-4341-8825-8C29B9C6D7C3}"/>
              </a:ext>
            </a:extLst>
          </p:cNvPr>
          <p:cNvSpPr/>
          <p:nvPr/>
        </p:nvSpPr>
        <p:spPr>
          <a:xfrm>
            <a:off x="212920" y="2593995"/>
            <a:ext cx="37548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Senior Software Engineers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Sumudinie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Fernando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Guneshi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Wickramaarachchi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Computer Science PhD Student 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    Andres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Bejarano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Computer Science Masters Students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    Paramesh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Desigavinayagam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    Omkar Patil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7E12291-146B-411E-A20A-357020BAB9E2}"/>
              </a:ext>
            </a:extLst>
          </p:cNvPr>
          <p:cNvSpPr txBox="1"/>
          <p:nvPr/>
        </p:nvSpPr>
        <p:spPr>
          <a:xfrm>
            <a:off x="6948063" y="87834"/>
            <a:ext cx="323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Research Computing</a:t>
            </a:r>
          </a:p>
          <a:p>
            <a:pPr algn="r"/>
            <a:r>
              <a:rPr lang="en-US" sz="2000" dirty="0"/>
              <a:t>Computing Infrastructure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15DFA58-4582-45BA-A151-C4D90CCA8A04}"/>
              </a:ext>
            </a:extLst>
          </p:cNvPr>
          <p:cNvSpPr/>
          <p:nvPr/>
        </p:nvSpPr>
        <p:spPr>
          <a:xfrm>
            <a:off x="7133781" y="961646"/>
            <a:ext cx="305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Steve Clark</a:t>
            </a:r>
          </a:p>
          <a:p>
            <a:pPr algn="r"/>
            <a:r>
              <a:rPr lang="en-US" dirty="0"/>
              <a:t>Purdue University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31E4807-E7F5-4EE4-817D-C5C633EA926C}"/>
              </a:ext>
            </a:extLst>
          </p:cNvPr>
          <p:cNvSpPr/>
          <p:nvPr/>
        </p:nvSpPr>
        <p:spPr>
          <a:xfrm>
            <a:off x="8224191" y="2535273"/>
            <a:ext cx="3754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with support from the </a:t>
            </a:r>
            <a:r>
              <a:rPr lang="en-US" dirty="0" err="1"/>
              <a:t>hubzero</a:t>
            </a:r>
            <a:r>
              <a:rPr lang="en-US" dirty="0"/>
              <a:t> team </a:t>
            </a:r>
          </a:p>
          <a:p>
            <a:pPr algn="r"/>
            <a:r>
              <a:rPr lang="en-US" dirty="0"/>
              <a:t>     </a:t>
            </a:r>
            <a:r>
              <a:rPr lang="en-US" b="1" dirty="0"/>
              <a:t>Pascal Meunier</a:t>
            </a:r>
          </a:p>
          <a:p>
            <a:pPr algn="r"/>
            <a:r>
              <a:rPr lang="en-US" dirty="0"/>
              <a:t>     </a:t>
            </a:r>
            <a:r>
              <a:rPr lang="en-US" b="1" dirty="0"/>
              <a:t>Anthony Fuentes    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1B062E4-F5D9-4B4B-A565-F1F9E7B7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405" y="200386"/>
            <a:ext cx="1595675" cy="1930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CF2E0D-30AC-434F-B355-4F8197203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20" y="200386"/>
            <a:ext cx="1662011" cy="2139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7C24ED-475B-4334-9666-9CC923732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9344" y="179313"/>
            <a:ext cx="1759736" cy="21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0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D9F663-3977-433B-90B0-9F729E1C3777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DEEDS TIMELINE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A03BA6A-A95F-4B69-A4EC-57A1CE0DB986}"/>
              </a:ext>
            </a:extLst>
          </p:cNvPr>
          <p:cNvGrpSpPr/>
          <p:nvPr/>
        </p:nvGrpSpPr>
        <p:grpSpPr>
          <a:xfrm>
            <a:off x="1652257" y="3029888"/>
            <a:ext cx="2307409" cy="3154890"/>
            <a:chOff x="1652257" y="3029888"/>
            <a:chExt cx="2307409" cy="315489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68C6B80-47E7-4E6B-A9E4-3FB25B7618FC}"/>
                </a:ext>
              </a:extLst>
            </p:cNvPr>
            <p:cNvGrpSpPr/>
            <p:nvPr/>
          </p:nvGrpSpPr>
          <p:grpSpPr>
            <a:xfrm>
              <a:off x="1652257" y="3386168"/>
              <a:ext cx="1221318" cy="1269999"/>
              <a:chOff x="1781858" y="3276600"/>
              <a:chExt cx="1221318" cy="126999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42BF93B-4C1D-4751-A020-2E6522EA1188}"/>
                  </a:ext>
                </a:extLst>
              </p:cNvPr>
              <p:cNvGrpSpPr/>
              <p:nvPr/>
            </p:nvGrpSpPr>
            <p:grpSpPr>
              <a:xfrm>
                <a:off x="1781858" y="3623733"/>
                <a:ext cx="935564" cy="922866"/>
                <a:chOff x="1781858" y="3623733"/>
                <a:chExt cx="935564" cy="922866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12F4C81-97C6-4A38-94F4-CB5630195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3925" y="3970865"/>
                  <a:ext cx="0" cy="423334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lowchart: Connector 30">
                  <a:extLst>
                    <a:ext uri="{FF2B5EF4-FFF2-40B4-BE49-F238E27FC236}">
                      <a16:creationId xmlns:a16="http://schemas.microsoft.com/office/drawing/2014/main" id="{265D07E0-BB87-413B-A1DE-D31BB5089B22}"/>
                    </a:ext>
                  </a:extLst>
                </p:cNvPr>
                <p:cNvSpPr/>
                <p:nvPr/>
              </p:nvSpPr>
              <p:spPr>
                <a:xfrm flipV="1">
                  <a:off x="2590427" y="4394199"/>
                  <a:ext cx="126995" cy="152400"/>
                </a:xfrm>
                <a:prstGeom prst="flowChartConnector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35DA6AF-62A8-464B-85C3-F6F1D1020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81858" y="3623733"/>
                  <a:ext cx="522815" cy="0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7F6C569D-0D25-481E-9D34-97EEA0C3074D}"/>
                  </a:ext>
                </a:extLst>
              </p:cNvPr>
              <p:cNvSpPr/>
              <p:nvPr/>
            </p:nvSpPr>
            <p:spPr>
              <a:xfrm flipH="1" flipV="1">
                <a:off x="2304673" y="3276600"/>
                <a:ext cx="698503" cy="694265"/>
              </a:xfrm>
              <a:prstGeom prst="arc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6B84A32-5B1E-4EBE-84A2-528E71624872}"/>
                </a:ext>
              </a:extLst>
            </p:cNvPr>
            <p:cNvGrpSpPr/>
            <p:nvPr/>
          </p:nvGrpSpPr>
          <p:grpSpPr>
            <a:xfrm>
              <a:off x="2201885" y="3328886"/>
              <a:ext cx="835549" cy="694245"/>
              <a:chOff x="2257441" y="3345361"/>
              <a:chExt cx="835549" cy="694245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22941D0A-83B0-4FA1-BE8C-9557C9709774}"/>
                  </a:ext>
                </a:extLst>
              </p:cNvPr>
              <p:cNvSpPr/>
              <p:nvPr/>
            </p:nvSpPr>
            <p:spPr>
              <a:xfrm>
                <a:off x="2257441" y="3345361"/>
                <a:ext cx="810939" cy="69424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FD6AD3A-DA42-4EDA-9AAC-2C3F3F3D1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06030" y="3498265"/>
                <a:ext cx="786960" cy="388435"/>
              </a:xfrm>
              <a:prstGeom prst="rect">
                <a:avLst/>
              </a:prstGeom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596D3A6-495A-4C82-B8BA-6760BA51EE72}"/>
                </a:ext>
              </a:extLst>
            </p:cNvPr>
            <p:cNvSpPr txBox="1"/>
            <p:nvPr/>
          </p:nvSpPr>
          <p:spPr>
            <a:xfrm>
              <a:off x="1935860" y="4710560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DEEDS R&amp;D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00A34FA-3CA6-4A07-8833-C2301E7CF117}"/>
                </a:ext>
              </a:extLst>
            </p:cNvPr>
            <p:cNvSpPr txBox="1"/>
            <p:nvPr/>
          </p:nvSpPr>
          <p:spPr>
            <a:xfrm>
              <a:off x="1672240" y="4984449"/>
              <a:ext cx="22874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Platform requirements, dashboard design, user interfaces design for cases &amp; files, tools infrastructure, “submit” requirements , web component structure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4F0D686-E7CB-45B1-A957-87189AFF5CD1}"/>
                </a:ext>
              </a:extLst>
            </p:cNvPr>
            <p:cNvSpPr txBox="1"/>
            <p:nvPr/>
          </p:nvSpPr>
          <p:spPr>
            <a:xfrm>
              <a:off x="2143691" y="3029888"/>
              <a:ext cx="949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SEP 2017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10FE213-AE2C-45BE-918A-552AC8A544D4}"/>
              </a:ext>
            </a:extLst>
          </p:cNvPr>
          <p:cNvGrpSpPr/>
          <p:nvPr/>
        </p:nvGrpSpPr>
        <p:grpSpPr>
          <a:xfrm>
            <a:off x="5947665" y="1908010"/>
            <a:ext cx="3399376" cy="2573568"/>
            <a:chOff x="5947665" y="1908010"/>
            <a:chExt cx="3399376" cy="257356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68DB752-71B2-474D-95B1-1728496AEBF8}"/>
                </a:ext>
              </a:extLst>
            </p:cNvPr>
            <p:cNvGrpSpPr/>
            <p:nvPr/>
          </p:nvGrpSpPr>
          <p:grpSpPr>
            <a:xfrm>
              <a:off x="7374933" y="2801586"/>
              <a:ext cx="1221318" cy="1269999"/>
              <a:chOff x="7374933" y="2817916"/>
              <a:chExt cx="1221318" cy="1269999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A73F918-0B37-4793-B794-B9A0D88633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7000" y="2970316"/>
                <a:ext cx="0" cy="4233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C8AAC287-EC3A-43BA-8960-0749D639E8CD}"/>
                  </a:ext>
                </a:extLst>
              </p:cNvPr>
              <p:cNvSpPr/>
              <p:nvPr/>
            </p:nvSpPr>
            <p:spPr>
              <a:xfrm>
                <a:off x="8183502" y="2817916"/>
                <a:ext cx="126995" cy="1524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E16F4D-EA35-43CE-BD19-BC498C8ABA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4933" y="3740782"/>
                <a:ext cx="5228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A88E26C9-A76F-447B-8C1A-7D9EF7A3052E}"/>
                  </a:ext>
                </a:extLst>
              </p:cNvPr>
              <p:cNvSpPr/>
              <p:nvPr/>
            </p:nvSpPr>
            <p:spPr>
              <a:xfrm flipH="1">
                <a:off x="7897748" y="3393650"/>
                <a:ext cx="698503" cy="69426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B7DE08-1AF8-4CC1-B24E-28C05CA17320}"/>
                </a:ext>
              </a:extLst>
            </p:cNvPr>
            <p:cNvGrpSpPr/>
            <p:nvPr/>
          </p:nvGrpSpPr>
          <p:grpSpPr>
            <a:xfrm>
              <a:off x="5947665" y="2798790"/>
              <a:ext cx="1221317" cy="1275590"/>
              <a:chOff x="7158205" y="2566035"/>
              <a:chExt cx="1221317" cy="1275590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61DEEBF-06C1-4A63-93D5-4380527DFB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0272" y="2718435"/>
                <a:ext cx="0" cy="42333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lowchart: Connector 86">
                <a:extLst>
                  <a:ext uri="{FF2B5EF4-FFF2-40B4-BE49-F238E27FC236}">
                    <a16:creationId xmlns:a16="http://schemas.microsoft.com/office/drawing/2014/main" id="{BBC0FEB4-3747-4A53-A031-C14E392F225B}"/>
                  </a:ext>
                </a:extLst>
              </p:cNvPr>
              <p:cNvSpPr/>
              <p:nvPr/>
            </p:nvSpPr>
            <p:spPr>
              <a:xfrm>
                <a:off x="7966774" y="2566035"/>
                <a:ext cx="126995" cy="152400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2398655-92CA-478C-979B-A67195756C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8205" y="3488901"/>
                <a:ext cx="522815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50F87ED8-6141-41EE-A584-9C4117990A0E}"/>
                  </a:ext>
                </a:extLst>
              </p:cNvPr>
              <p:cNvSpPr/>
              <p:nvPr/>
            </p:nvSpPr>
            <p:spPr>
              <a:xfrm flipH="1">
                <a:off x="7681019" y="3147360"/>
                <a:ext cx="698503" cy="694265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392FD09-760C-40E3-8C23-B4BA5B183755}"/>
                </a:ext>
              </a:extLst>
            </p:cNvPr>
            <p:cNvGrpSpPr/>
            <p:nvPr/>
          </p:nvGrpSpPr>
          <p:grpSpPr>
            <a:xfrm>
              <a:off x="6511487" y="3436719"/>
              <a:ext cx="810939" cy="694245"/>
              <a:chOff x="6511487" y="3436719"/>
              <a:chExt cx="810939" cy="694245"/>
            </a:xfrm>
          </p:grpSpPr>
          <p:sp>
            <p:nvSpPr>
              <p:cNvPr id="82" name="Flowchart: Connector 81">
                <a:extLst>
                  <a:ext uri="{FF2B5EF4-FFF2-40B4-BE49-F238E27FC236}">
                    <a16:creationId xmlns:a16="http://schemas.microsoft.com/office/drawing/2014/main" id="{2A8E7C6C-7C56-4F41-B98F-38A2D06FAD3D}"/>
                  </a:ext>
                </a:extLst>
              </p:cNvPr>
              <p:cNvSpPr/>
              <p:nvPr/>
            </p:nvSpPr>
            <p:spPr>
              <a:xfrm>
                <a:off x="6511487" y="3436719"/>
                <a:ext cx="810939" cy="69424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DA384F5-2AF2-4773-B071-7F52AF918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9969" y="3567764"/>
                <a:ext cx="613975" cy="432154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0678890-2713-43D1-9F93-3BA1B83E4A17}"/>
                </a:ext>
              </a:extLst>
            </p:cNvPr>
            <p:cNvSpPr txBox="1"/>
            <p:nvPr/>
          </p:nvSpPr>
          <p:spPr>
            <a:xfrm>
              <a:off x="6973908" y="4143024"/>
              <a:ext cx="1332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JAN-FEB 2018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C7C332F-FDB1-4050-8B76-3E9A542906DC}"/>
                </a:ext>
              </a:extLst>
            </p:cNvPr>
            <p:cNvSpPr txBox="1"/>
            <p:nvPr/>
          </p:nvSpPr>
          <p:spPr>
            <a:xfrm>
              <a:off x="6756234" y="1908010"/>
              <a:ext cx="1692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</a:rPr>
                <a:t>Berries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en-US" sz="1600" b="1" dirty="0">
                  <a:solidFill>
                    <a:srgbClr val="FF0000"/>
                  </a:solidFill>
                </a:rPr>
                <a:t>Quantum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A87FE11-2DDD-4993-9391-B9DE9AB51E51}"/>
                </a:ext>
              </a:extLst>
            </p:cNvPr>
            <p:cNvSpPr txBox="1"/>
            <p:nvPr/>
          </p:nvSpPr>
          <p:spPr>
            <a:xfrm>
              <a:off x="6295624" y="2158056"/>
              <a:ext cx="3051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Research cases, input/output files, research computing, complex data models &amp; collected measures, data &amp; computing workflows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232C449-D077-40D0-87D4-4F782402AC5C}"/>
                </a:ext>
              </a:extLst>
            </p:cNvPr>
            <p:cNvGrpSpPr/>
            <p:nvPr/>
          </p:nvGrpSpPr>
          <p:grpSpPr>
            <a:xfrm>
              <a:off x="7944522" y="3439615"/>
              <a:ext cx="810939" cy="694245"/>
              <a:chOff x="7950255" y="3426861"/>
              <a:chExt cx="810939" cy="694245"/>
            </a:xfrm>
          </p:grpSpPr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4472BC77-2C38-4439-9D55-61013DEE891E}"/>
                  </a:ext>
                </a:extLst>
              </p:cNvPr>
              <p:cNvSpPr/>
              <p:nvPr/>
            </p:nvSpPr>
            <p:spPr>
              <a:xfrm>
                <a:off x="7950255" y="3426861"/>
                <a:ext cx="810939" cy="69424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635FA4-3AE8-431D-A1B8-1B91EBF38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8402" y="3529463"/>
                <a:ext cx="554644" cy="489041"/>
              </a:xfrm>
              <a:prstGeom prst="rect">
                <a:avLst/>
              </a:prstGeom>
            </p:spPr>
          </p:pic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DF1B702-8735-4E0E-A927-BCD38946618B}"/>
              </a:ext>
            </a:extLst>
          </p:cNvPr>
          <p:cNvGrpSpPr/>
          <p:nvPr/>
        </p:nvGrpSpPr>
        <p:grpSpPr>
          <a:xfrm>
            <a:off x="8552229" y="3029888"/>
            <a:ext cx="2342917" cy="2970224"/>
            <a:chOff x="8552229" y="3029888"/>
            <a:chExt cx="2342917" cy="297022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6D3E86-B790-4DCA-AB34-2D8061DF530A}"/>
                </a:ext>
              </a:extLst>
            </p:cNvPr>
            <p:cNvGrpSpPr/>
            <p:nvPr/>
          </p:nvGrpSpPr>
          <p:grpSpPr>
            <a:xfrm>
              <a:off x="8795524" y="3386168"/>
              <a:ext cx="1221318" cy="1269999"/>
              <a:chOff x="8795524" y="3373094"/>
              <a:chExt cx="1221318" cy="1269999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F9875F-4BCF-44B6-B921-932B067E6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7591" y="4067359"/>
                <a:ext cx="0" cy="42333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443371E2-20DA-4747-9FA3-1EEC3E518B64}"/>
                  </a:ext>
                </a:extLst>
              </p:cNvPr>
              <p:cNvSpPr/>
              <p:nvPr/>
            </p:nvSpPr>
            <p:spPr>
              <a:xfrm flipV="1">
                <a:off x="9604093" y="4490693"/>
                <a:ext cx="126995" cy="152400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B012F0C-F573-479D-ADB2-3920CDD7AF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95524" y="3720227"/>
                <a:ext cx="522815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A9DE7D63-09CA-433E-9D43-1A82C12A1423}"/>
                  </a:ext>
                </a:extLst>
              </p:cNvPr>
              <p:cNvSpPr/>
              <p:nvPr/>
            </p:nvSpPr>
            <p:spPr>
              <a:xfrm flipH="1" flipV="1">
                <a:off x="9318339" y="3373094"/>
                <a:ext cx="698503" cy="694265"/>
              </a:xfrm>
              <a:prstGeom prst="arc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lowchart: Connector 93">
              <a:extLst>
                <a:ext uri="{FF2B5EF4-FFF2-40B4-BE49-F238E27FC236}">
                  <a16:creationId xmlns:a16="http://schemas.microsoft.com/office/drawing/2014/main" id="{D035AF62-11EA-4254-9E4C-3AB49D5199E4}"/>
                </a:ext>
              </a:extLst>
            </p:cNvPr>
            <p:cNvSpPr/>
            <p:nvPr/>
          </p:nvSpPr>
          <p:spPr>
            <a:xfrm>
              <a:off x="9369601" y="3328886"/>
              <a:ext cx="810939" cy="69424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77D2B54-BCF1-4DE1-B7F0-E5AB46C89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43279" y="3481790"/>
              <a:ext cx="786960" cy="388435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23EABC-10C1-4FBE-A3C2-D8A33936ABDF}"/>
                </a:ext>
              </a:extLst>
            </p:cNvPr>
            <p:cNvSpPr txBox="1"/>
            <p:nvPr/>
          </p:nvSpPr>
          <p:spPr>
            <a:xfrm>
              <a:off x="8552229" y="4984449"/>
              <a:ext cx="23429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Ongoing design &amp; development, prototype platform, dashboard functionality for cases, files, data, &amp; tools, dataset building&amp; testing. Extensions, enhancements, fixes.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F6635BE-B988-4D35-BE2D-7C9BCF2BA63E}"/>
                </a:ext>
              </a:extLst>
            </p:cNvPr>
            <p:cNvSpPr txBox="1"/>
            <p:nvPr/>
          </p:nvSpPr>
          <p:spPr>
            <a:xfrm>
              <a:off x="8975884" y="3029888"/>
              <a:ext cx="1446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MAR-JUN 2018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5A25C9A-0AB0-4F31-85C4-CFA904DFD1FE}"/>
                </a:ext>
              </a:extLst>
            </p:cNvPr>
            <p:cNvSpPr txBox="1"/>
            <p:nvPr/>
          </p:nvSpPr>
          <p:spPr>
            <a:xfrm>
              <a:off x="9051836" y="4710560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DEEDS R&amp;D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9637B9-9F4D-4B0B-857A-3E70FBBCA981}"/>
              </a:ext>
            </a:extLst>
          </p:cNvPr>
          <p:cNvGrpSpPr/>
          <p:nvPr/>
        </p:nvGrpSpPr>
        <p:grpSpPr>
          <a:xfrm>
            <a:off x="10028959" y="1908010"/>
            <a:ext cx="2164482" cy="2573568"/>
            <a:chOff x="10028959" y="1908010"/>
            <a:chExt cx="2164482" cy="257356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1168FA3-62A0-49AF-A862-BC770390AED8}"/>
                </a:ext>
              </a:extLst>
            </p:cNvPr>
            <p:cNvGrpSpPr/>
            <p:nvPr/>
          </p:nvGrpSpPr>
          <p:grpSpPr>
            <a:xfrm>
              <a:off x="10239134" y="2801586"/>
              <a:ext cx="1221318" cy="1269999"/>
              <a:chOff x="10239134" y="2775724"/>
              <a:chExt cx="1221318" cy="12699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4AC7FE0-ABF9-4952-A896-11B639CCDB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11201" y="2928124"/>
                <a:ext cx="0" cy="423334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ABA7BDC4-A79F-46AA-B9F3-C7A64507D66F}"/>
                  </a:ext>
                </a:extLst>
              </p:cNvPr>
              <p:cNvSpPr/>
              <p:nvPr/>
            </p:nvSpPr>
            <p:spPr>
              <a:xfrm>
                <a:off x="11047703" y="2775724"/>
                <a:ext cx="126995" cy="152400"/>
              </a:xfrm>
              <a:prstGeom prst="flowChartConnector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D74D19-2007-4454-A61B-92C89E2F61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9134" y="3698590"/>
                <a:ext cx="52281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00B419F0-19F0-48A7-9C90-190519D78631}"/>
                  </a:ext>
                </a:extLst>
              </p:cNvPr>
              <p:cNvSpPr/>
              <p:nvPr/>
            </p:nvSpPr>
            <p:spPr>
              <a:xfrm flipH="1">
                <a:off x="10761949" y="3351458"/>
                <a:ext cx="698503" cy="694265"/>
              </a:xfrm>
              <a:prstGeom prst="arc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D29BB9F-1DAA-45C5-AB5C-4F8D91195BDF}"/>
                </a:ext>
              </a:extLst>
            </p:cNvPr>
            <p:cNvSpPr txBox="1"/>
            <p:nvPr/>
          </p:nvSpPr>
          <p:spPr>
            <a:xfrm>
              <a:off x="10886142" y="1908010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All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00932F5-4A05-4DF7-87C3-87B7EFF1CA3E}"/>
                </a:ext>
              </a:extLst>
            </p:cNvPr>
            <p:cNvSpPr txBox="1"/>
            <p:nvPr/>
          </p:nvSpPr>
          <p:spPr>
            <a:xfrm>
              <a:off x="10734247" y="4143024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JUN 2018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CA1BEB-6A71-4832-9B0F-F723848EC4AE}"/>
                </a:ext>
              </a:extLst>
            </p:cNvPr>
            <p:cNvSpPr txBox="1"/>
            <p:nvPr/>
          </p:nvSpPr>
          <p:spPr>
            <a:xfrm>
              <a:off x="10028959" y="2158056"/>
              <a:ext cx="21644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Create datasets, evaluate DEEDS platform completeness &amp; usability, testing, feedback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F271711-B76A-4036-8A8C-2C2404C2BF70}"/>
                </a:ext>
              </a:extLst>
            </p:cNvPr>
            <p:cNvGrpSpPr/>
            <p:nvPr/>
          </p:nvGrpSpPr>
          <p:grpSpPr>
            <a:xfrm>
              <a:off x="10817853" y="3439615"/>
              <a:ext cx="810939" cy="694245"/>
              <a:chOff x="10824411" y="3393728"/>
              <a:chExt cx="810939" cy="694245"/>
            </a:xfrm>
          </p:grpSpPr>
          <p:sp>
            <p:nvSpPr>
              <p:cNvPr id="99" name="Flowchart: Connector 98">
                <a:extLst>
                  <a:ext uri="{FF2B5EF4-FFF2-40B4-BE49-F238E27FC236}">
                    <a16:creationId xmlns:a16="http://schemas.microsoft.com/office/drawing/2014/main" id="{A5CA68A6-3E50-498E-A124-E73DD221F473}"/>
                  </a:ext>
                </a:extLst>
              </p:cNvPr>
              <p:cNvSpPr/>
              <p:nvPr/>
            </p:nvSpPr>
            <p:spPr>
              <a:xfrm>
                <a:off x="10824411" y="3393728"/>
                <a:ext cx="810939" cy="69424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0134814-26C3-45F2-8D5B-29C9C07EEBDC}"/>
                  </a:ext>
                </a:extLst>
              </p:cNvPr>
              <p:cNvSpPr txBox="1"/>
              <p:nvPr/>
            </p:nvSpPr>
            <p:spPr>
              <a:xfrm>
                <a:off x="10871185" y="3479240"/>
                <a:ext cx="7173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F0"/>
                    </a:solidFill>
                  </a:rPr>
                  <a:t>DEEDS TEAMS</a:t>
                </a: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D24D9BE-5DB2-4006-A345-908B9ADD8C36}"/>
              </a:ext>
            </a:extLst>
          </p:cNvPr>
          <p:cNvGrpSpPr/>
          <p:nvPr/>
        </p:nvGrpSpPr>
        <p:grpSpPr>
          <a:xfrm>
            <a:off x="244527" y="1908010"/>
            <a:ext cx="1896038" cy="2573568"/>
            <a:chOff x="244527" y="1908010"/>
            <a:chExt cx="1896038" cy="25735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CFDA2D-F73A-408B-9BD8-49BED0E96926}"/>
                </a:ext>
              </a:extLst>
            </p:cNvPr>
            <p:cNvSpPr txBox="1"/>
            <p:nvPr/>
          </p:nvSpPr>
          <p:spPr>
            <a:xfrm>
              <a:off x="738887" y="4143024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AUG 2017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35FB91-414F-49B8-90CB-783E1BF49E9D}"/>
                </a:ext>
              </a:extLst>
            </p:cNvPr>
            <p:cNvSpPr txBox="1"/>
            <p:nvPr/>
          </p:nvSpPr>
          <p:spPr>
            <a:xfrm>
              <a:off x="326009" y="2158056"/>
              <a:ext cx="1814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Research cases, input/ output files, computing code, HPC execution &amp; workflow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7D18B85-DF75-453C-8BB8-AAA6839CA511}"/>
                </a:ext>
              </a:extLst>
            </p:cNvPr>
            <p:cNvGrpSpPr/>
            <p:nvPr/>
          </p:nvGrpSpPr>
          <p:grpSpPr>
            <a:xfrm>
              <a:off x="244527" y="1908010"/>
              <a:ext cx="1402395" cy="2225850"/>
              <a:chOff x="244527" y="1908010"/>
              <a:chExt cx="1402395" cy="2225850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E4EF9A9-1978-4D94-8560-FCC1F62B3701}"/>
                  </a:ext>
                </a:extLst>
              </p:cNvPr>
              <p:cNvGrpSpPr/>
              <p:nvPr/>
            </p:nvGrpSpPr>
            <p:grpSpPr>
              <a:xfrm>
                <a:off x="244527" y="2801586"/>
                <a:ext cx="1221318" cy="1269999"/>
                <a:chOff x="244527" y="2803788"/>
                <a:chExt cx="1221318" cy="1269999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76A73E4-8535-4E0C-BB20-E10258DF3A9F}"/>
                    </a:ext>
                  </a:extLst>
                </p:cNvPr>
                <p:cNvGrpSpPr/>
                <p:nvPr/>
              </p:nvGrpSpPr>
              <p:grpSpPr>
                <a:xfrm>
                  <a:off x="244527" y="2803788"/>
                  <a:ext cx="935564" cy="922866"/>
                  <a:chOff x="244527" y="2803788"/>
                  <a:chExt cx="935564" cy="922866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221867E9-844E-4D73-B37C-2287F1673C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16594" y="2956188"/>
                    <a:ext cx="0" cy="423334"/>
                  </a:xfrm>
                  <a:prstGeom prst="line">
                    <a:avLst/>
                  </a:prstGeom>
                  <a:ln w="285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8BA80C62-0502-4A87-974C-F9119097FEA8}"/>
                      </a:ext>
                    </a:extLst>
                  </p:cNvPr>
                  <p:cNvSpPr/>
                  <p:nvPr/>
                </p:nvSpPr>
                <p:spPr>
                  <a:xfrm>
                    <a:off x="1053096" y="2803788"/>
                    <a:ext cx="126995" cy="152400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482F199E-BA88-49AF-B695-56D9E8998C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4527" y="3726654"/>
                    <a:ext cx="522815" cy="0"/>
                  </a:xfrm>
                  <a:prstGeom prst="line">
                    <a:avLst/>
                  </a:prstGeom>
                  <a:ln w="285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689D4A82-F395-4A1F-8C3D-372A73EE474E}"/>
                    </a:ext>
                  </a:extLst>
                </p:cNvPr>
                <p:cNvSpPr/>
                <p:nvPr/>
              </p:nvSpPr>
              <p:spPr>
                <a:xfrm flipH="1">
                  <a:off x="767342" y="3379522"/>
                  <a:ext cx="698503" cy="694265"/>
                </a:xfrm>
                <a:prstGeom prst="arc">
                  <a:avLst/>
                </a:prstGeom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CD5375-EA2F-426E-A46E-C2BAB1FB493F}"/>
                  </a:ext>
                </a:extLst>
              </p:cNvPr>
              <p:cNvSpPr txBox="1"/>
              <p:nvPr/>
            </p:nvSpPr>
            <p:spPr>
              <a:xfrm>
                <a:off x="733205" y="1908010"/>
                <a:ext cx="8937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C305"/>
                    </a:solidFill>
                  </a:rPr>
                  <a:t>Solar PV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F0483B3-F184-4A66-885B-AF9CB36CADCB}"/>
                  </a:ext>
                </a:extLst>
              </p:cNvPr>
              <p:cNvGrpSpPr/>
              <p:nvPr/>
            </p:nvGrpSpPr>
            <p:grpSpPr>
              <a:xfrm>
                <a:off x="835983" y="3439615"/>
                <a:ext cx="810939" cy="694245"/>
                <a:chOff x="829655" y="3410368"/>
                <a:chExt cx="810939" cy="694245"/>
              </a:xfrm>
            </p:grpSpPr>
            <p:sp>
              <p:nvSpPr>
                <p:cNvPr id="54" name="Flowchart: Connector 53">
                  <a:extLst>
                    <a:ext uri="{FF2B5EF4-FFF2-40B4-BE49-F238E27FC236}">
                      <a16:creationId xmlns:a16="http://schemas.microsoft.com/office/drawing/2014/main" id="{F103AAD1-C3A2-4EBA-85AF-08296203CA3D}"/>
                    </a:ext>
                  </a:extLst>
                </p:cNvPr>
                <p:cNvSpPr/>
                <p:nvPr/>
              </p:nvSpPr>
              <p:spPr>
                <a:xfrm>
                  <a:off x="829655" y="3410368"/>
                  <a:ext cx="810939" cy="694245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32FDB3D2-2222-45D4-BC02-2549FCF03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2572" y="3530332"/>
                  <a:ext cx="585104" cy="45431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CF797B-4DD4-4D71-A35A-0993103855EB}"/>
              </a:ext>
            </a:extLst>
          </p:cNvPr>
          <p:cNvGrpSpPr/>
          <p:nvPr/>
        </p:nvGrpSpPr>
        <p:grpSpPr>
          <a:xfrm>
            <a:off x="2979900" y="1908010"/>
            <a:ext cx="1959532" cy="2560643"/>
            <a:chOff x="2979900" y="1908010"/>
            <a:chExt cx="1959532" cy="256064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3CF1AC-9936-473B-B0AD-90C5C6898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8640" y="2942156"/>
              <a:ext cx="0" cy="42333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738208C0-7ED8-4152-BBF0-B32AFEA2A8BA}"/>
                </a:ext>
              </a:extLst>
            </p:cNvPr>
            <p:cNvSpPr/>
            <p:nvPr/>
          </p:nvSpPr>
          <p:spPr>
            <a:xfrm>
              <a:off x="3885142" y="2789756"/>
              <a:ext cx="126995" cy="1524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5719F9-FCD2-4A5E-A59F-437B7FAD0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6573" y="3712622"/>
              <a:ext cx="52281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0CB070A4-950F-4843-884B-BB3A64C7EC2A}"/>
                </a:ext>
              </a:extLst>
            </p:cNvPr>
            <p:cNvSpPr/>
            <p:nvPr/>
          </p:nvSpPr>
          <p:spPr>
            <a:xfrm flipH="1">
              <a:off x="3602518" y="3365489"/>
              <a:ext cx="698503" cy="694265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D8A4460-DC08-4D2F-955C-A5348B4F203B}"/>
                </a:ext>
              </a:extLst>
            </p:cNvPr>
            <p:cNvSpPr txBox="1"/>
            <p:nvPr/>
          </p:nvSpPr>
          <p:spPr>
            <a:xfrm>
              <a:off x="3554786" y="1908010"/>
              <a:ext cx="762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EcoTox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691226A-6B02-41A7-90E5-B26DD7B907D2}"/>
                </a:ext>
              </a:extLst>
            </p:cNvPr>
            <p:cNvSpPr txBox="1"/>
            <p:nvPr/>
          </p:nvSpPr>
          <p:spPr>
            <a:xfrm>
              <a:off x="2979900" y="2158056"/>
              <a:ext cx="1959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Research cases, data model for collected measurements, spreadsheets, workflow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6595BD0-695D-4863-B1E9-0C4F68D9CE83}"/>
                </a:ext>
              </a:extLst>
            </p:cNvPr>
            <p:cNvSpPr txBox="1"/>
            <p:nvPr/>
          </p:nvSpPr>
          <p:spPr>
            <a:xfrm>
              <a:off x="3546519" y="4130099"/>
              <a:ext cx="993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OCT 2017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C39BFB3-4893-4D98-AB20-DF00284926F7}"/>
                </a:ext>
              </a:extLst>
            </p:cNvPr>
            <p:cNvGrpSpPr/>
            <p:nvPr/>
          </p:nvGrpSpPr>
          <p:grpSpPr>
            <a:xfrm>
              <a:off x="3663205" y="3439615"/>
              <a:ext cx="810939" cy="694245"/>
              <a:chOff x="3665006" y="3453057"/>
              <a:chExt cx="810939" cy="694245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F1D50956-2C3C-434E-8413-3B870C807AF5}"/>
                  </a:ext>
                </a:extLst>
              </p:cNvPr>
              <p:cNvSpPr/>
              <p:nvPr/>
            </p:nvSpPr>
            <p:spPr>
              <a:xfrm>
                <a:off x="3665006" y="3453057"/>
                <a:ext cx="810939" cy="69424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CDFD92FC-A0C6-4CBA-ACAC-95594B6AF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8441" y="3583396"/>
                <a:ext cx="644068" cy="433567"/>
              </a:xfrm>
              <a:prstGeom prst="rect">
                <a:avLst/>
              </a:prstGeom>
            </p:spPr>
          </p:pic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299E2BA-60CC-47BA-AED3-18FF6EDE2F3E}"/>
              </a:ext>
            </a:extLst>
          </p:cNvPr>
          <p:cNvGrpSpPr/>
          <p:nvPr/>
        </p:nvGrpSpPr>
        <p:grpSpPr>
          <a:xfrm>
            <a:off x="4406870" y="3029888"/>
            <a:ext cx="2476359" cy="2970224"/>
            <a:chOff x="4406870" y="3029888"/>
            <a:chExt cx="2476359" cy="297022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62377EC-5E11-4FC9-8390-1168C61E9571}"/>
                </a:ext>
              </a:extLst>
            </p:cNvPr>
            <p:cNvGrpSpPr/>
            <p:nvPr/>
          </p:nvGrpSpPr>
          <p:grpSpPr>
            <a:xfrm flipV="1">
              <a:off x="4524347" y="3386168"/>
              <a:ext cx="1221318" cy="1269999"/>
              <a:chOff x="431800" y="2717800"/>
              <a:chExt cx="1221318" cy="1269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72667A4-F6CD-4467-8A7D-53FB7FBD49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3867" y="2870200"/>
                <a:ext cx="0" cy="4233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A6763E56-D2ED-40A0-8412-99D278444319}"/>
                  </a:ext>
                </a:extLst>
              </p:cNvPr>
              <p:cNvSpPr/>
              <p:nvPr/>
            </p:nvSpPr>
            <p:spPr>
              <a:xfrm>
                <a:off x="1240369" y="2717800"/>
                <a:ext cx="126995" cy="1524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E3BDDF0-0235-473D-8FDA-C5AE04D4D0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1800" y="3640666"/>
                <a:ext cx="52281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37000AE9-82A3-456D-9B8C-4617C0054DD3}"/>
                  </a:ext>
                </a:extLst>
              </p:cNvPr>
              <p:cNvSpPr/>
              <p:nvPr/>
            </p:nvSpPr>
            <p:spPr>
              <a:xfrm flipH="1">
                <a:off x="954615" y="3293534"/>
                <a:ext cx="698503" cy="69426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id="{98BDF91C-1F22-4875-BE7B-5AB6C41CC024}"/>
                </a:ext>
              </a:extLst>
            </p:cNvPr>
            <p:cNvSpPr/>
            <p:nvPr/>
          </p:nvSpPr>
          <p:spPr>
            <a:xfrm>
              <a:off x="5079414" y="3328886"/>
              <a:ext cx="810939" cy="69424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16B543F-0CE8-4C7E-AE9F-E161544DBD2A}"/>
                </a:ext>
              </a:extLst>
            </p:cNvPr>
            <p:cNvSpPr txBox="1"/>
            <p:nvPr/>
          </p:nvSpPr>
          <p:spPr>
            <a:xfrm>
              <a:off x="4807951" y="4710560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DEEDS R&amp;D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D311A71-B010-4290-8929-29DFFCA1ECC2}"/>
                </a:ext>
              </a:extLst>
            </p:cNvPr>
            <p:cNvSpPr txBox="1"/>
            <p:nvPr/>
          </p:nvSpPr>
          <p:spPr>
            <a:xfrm>
              <a:off x="4406870" y="4984449"/>
              <a:ext cx="24763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Requirements analysis, dashboard feature prototyping, user interface design for data models, user interface prototyping, database &amp; repository structure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478F53-DD5A-47BA-86FE-B5A55C9D966E}"/>
                </a:ext>
              </a:extLst>
            </p:cNvPr>
            <p:cNvSpPr txBox="1"/>
            <p:nvPr/>
          </p:nvSpPr>
          <p:spPr>
            <a:xfrm>
              <a:off x="4757248" y="3029888"/>
              <a:ext cx="1428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NOV-DEC 2017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6FF4AA05-9217-4D06-BBC6-514B239AF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0273" y="3471090"/>
              <a:ext cx="786960" cy="38843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B5A45C-23C0-44F4-A550-78DB86316EEE}"/>
              </a:ext>
            </a:extLst>
          </p:cNvPr>
          <p:cNvGrpSpPr/>
          <p:nvPr/>
        </p:nvGrpSpPr>
        <p:grpSpPr>
          <a:xfrm>
            <a:off x="6502699" y="4490742"/>
            <a:ext cx="1729637" cy="1783259"/>
            <a:chOff x="6502699" y="4490742"/>
            <a:chExt cx="1729637" cy="17832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A69C06-8363-48D9-B23C-1FBFEE38042A}"/>
                </a:ext>
              </a:extLst>
            </p:cNvPr>
            <p:cNvGrpSpPr/>
            <p:nvPr/>
          </p:nvGrpSpPr>
          <p:grpSpPr>
            <a:xfrm>
              <a:off x="7279325" y="4490742"/>
              <a:ext cx="126995" cy="994377"/>
              <a:chOff x="7223219" y="4481506"/>
              <a:chExt cx="126995" cy="994377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8B065D7-6E72-458A-8A5B-E3E33734F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6717" y="4481506"/>
                <a:ext cx="0" cy="841977"/>
              </a:xfrm>
              <a:prstGeom prst="line">
                <a:avLst/>
              </a:prstGeom>
              <a:ln w="28575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Flowchart: Connector 106">
                <a:extLst>
                  <a:ext uri="{FF2B5EF4-FFF2-40B4-BE49-F238E27FC236}">
                    <a16:creationId xmlns:a16="http://schemas.microsoft.com/office/drawing/2014/main" id="{0CEABA99-3BF2-4D43-BBE2-E3B2CB6F26BE}"/>
                  </a:ext>
                </a:extLst>
              </p:cNvPr>
              <p:cNvSpPr/>
              <p:nvPr/>
            </p:nvSpPr>
            <p:spPr>
              <a:xfrm flipV="1">
                <a:off x="7223219" y="5323483"/>
                <a:ext cx="126995" cy="152400"/>
              </a:xfrm>
              <a:prstGeom prst="flowChartConnector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81BA17-8CDD-4186-B859-F9E3C71D8850}"/>
                </a:ext>
              </a:extLst>
            </p:cNvPr>
            <p:cNvSpPr txBox="1"/>
            <p:nvPr/>
          </p:nvSpPr>
          <p:spPr>
            <a:xfrm>
              <a:off x="6502699" y="5535337"/>
              <a:ext cx="17296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800000"/>
                  </a:solidFill>
                </a:rPr>
                <a:t>DEEDS implementation begins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32C140-5B86-4B24-9CA1-7974BE0E4DA1}"/>
              </a:ext>
            </a:extLst>
          </p:cNvPr>
          <p:cNvGrpSpPr/>
          <p:nvPr/>
        </p:nvGrpSpPr>
        <p:grpSpPr>
          <a:xfrm>
            <a:off x="10549886" y="4481506"/>
            <a:ext cx="1729637" cy="1577051"/>
            <a:chOff x="10549886" y="4481506"/>
            <a:chExt cx="1729637" cy="157705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817C5D3-10D2-4272-B87A-438A687D82B5}"/>
                </a:ext>
              </a:extLst>
            </p:cNvPr>
            <p:cNvGrpSpPr/>
            <p:nvPr/>
          </p:nvGrpSpPr>
          <p:grpSpPr>
            <a:xfrm>
              <a:off x="11287921" y="4481506"/>
              <a:ext cx="126995" cy="994377"/>
              <a:chOff x="7223219" y="4481506"/>
              <a:chExt cx="126995" cy="994377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D464EAB-A2EC-4944-82AC-632EB2C54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6717" y="4481506"/>
                <a:ext cx="0" cy="841977"/>
              </a:xfrm>
              <a:prstGeom prst="line">
                <a:avLst/>
              </a:prstGeom>
              <a:ln w="28575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lowchart: Connector 118">
                <a:extLst>
                  <a:ext uri="{FF2B5EF4-FFF2-40B4-BE49-F238E27FC236}">
                    <a16:creationId xmlns:a16="http://schemas.microsoft.com/office/drawing/2014/main" id="{56C8087B-CD7A-45A2-AD5F-1BE0D78426DE}"/>
                  </a:ext>
                </a:extLst>
              </p:cNvPr>
              <p:cNvSpPr/>
              <p:nvPr/>
            </p:nvSpPr>
            <p:spPr>
              <a:xfrm flipV="1">
                <a:off x="7223219" y="5323483"/>
                <a:ext cx="126995" cy="152400"/>
              </a:xfrm>
              <a:prstGeom prst="flowChartConnector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F177B42-3E92-45E0-B2C9-8B3C99C0BC5B}"/>
                </a:ext>
              </a:extLst>
            </p:cNvPr>
            <p:cNvSpPr txBox="1"/>
            <p:nvPr/>
          </p:nvSpPr>
          <p:spPr>
            <a:xfrm>
              <a:off x="10549886" y="5535337"/>
              <a:ext cx="172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800000"/>
                  </a:solidFill>
                </a:rPr>
                <a:t>DEEDS </a:t>
              </a:r>
            </a:p>
            <a:p>
              <a:pPr algn="ctr"/>
              <a:r>
                <a:rPr lang="en-US" sz="1400" b="1" dirty="0">
                  <a:solidFill>
                    <a:srgbClr val="800000"/>
                  </a:solidFill>
                </a:rPr>
                <a:t>version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0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12193F-07F5-4D94-9421-80462BF7299C}"/>
              </a:ext>
            </a:extLst>
          </p:cNvPr>
          <p:cNvSpPr/>
          <p:nvPr/>
        </p:nvSpPr>
        <p:spPr>
          <a:xfrm>
            <a:off x="763587" y="0"/>
            <a:ext cx="1066482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DEEDS SCIENTIFIC DATASETS</a:t>
            </a:r>
          </a:p>
          <a:p>
            <a:pPr algn="ctr"/>
            <a:r>
              <a:rPr lang="en-US" sz="4000" b="1" dirty="0">
                <a:solidFill>
                  <a:srgbClr val="ACCC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Create</a:t>
            </a:r>
          </a:p>
          <a:p>
            <a:pPr algn="ctr"/>
            <a:r>
              <a:rPr lang="en-US" sz="4000" b="1" dirty="0">
                <a:solidFill>
                  <a:srgbClr val="76AB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Organize</a:t>
            </a:r>
          </a:p>
          <a:p>
            <a:pPr algn="ctr"/>
            <a:r>
              <a:rPr lang="en-US" sz="4000" b="1" dirty="0">
                <a:solidFill>
                  <a:srgbClr val="3B8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Preserve</a:t>
            </a:r>
          </a:p>
          <a:p>
            <a:pPr algn="ctr"/>
            <a:r>
              <a:rPr lang="en-US" sz="4000" b="1" dirty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Compute</a:t>
            </a:r>
          </a:p>
          <a:p>
            <a:pPr algn="ctr"/>
            <a:r>
              <a:rPr lang="en-US" sz="4000" b="1" dirty="0">
                <a:solidFill>
                  <a:srgbClr val="307A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Share</a:t>
            </a:r>
          </a:p>
          <a:p>
            <a:pPr algn="ctr"/>
            <a:r>
              <a:rPr lang="en-US" sz="4000" b="1" dirty="0">
                <a:solidFill>
                  <a:srgbClr val="307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Explore</a:t>
            </a:r>
          </a:p>
          <a:p>
            <a:pPr algn="ctr"/>
            <a:r>
              <a:rPr lang="en-US" sz="4000" b="1" dirty="0">
                <a:solidFill>
                  <a:srgbClr val="2A6C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Learn</a:t>
            </a:r>
          </a:p>
          <a:p>
            <a:pPr algn="ctr"/>
            <a:r>
              <a:rPr lang="en-US" sz="4000" b="1" dirty="0">
                <a:solidFill>
                  <a:srgbClr val="276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Educate</a:t>
            </a:r>
          </a:p>
          <a:p>
            <a:pPr algn="ctr"/>
            <a:r>
              <a:rPr lang="en-US" sz="4000" b="1" dirty="0">
                <a:solidFill>
                  <a:srgbClr val="245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Publish</a:t>
            </a:r>
          </a:p>
          <a:p>
            <a:pPr algn="ctr"/>
            <a:r>
              <a:rPr lang="en-US" sz="4000" b="1" dirty="0">
                <a:solidFill>
                  <a:srgbClr val="1D4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16B9D-BC7F-4E31-963A-F00BE3A7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6" y="1313524"/>
            <a:ext cx="10029825" cy="41771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868E04-BAFB-4357-B5E6-6ACD02704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86" y="1313524"/>
            <a:ext cx="10229823" cy="431238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CECCC4-98E3-45F6-B9AE-094EB20C0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939" y="1313524"/>
            <a:ext cx="10029825" cy="4152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33EB7-4131-4E0C-BC3C-21D40CDEB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612" y="1313524"/>
            <a:ext cx="10029825" cy="41814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7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661</Words>
  <Application>Microsoft Office PowerPoint</Application>
  <PresentationFormat>Widescreen</PresentationFormat>
  <Paragraphs>141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Christine Catlin</dc:creator>
  <cp:lastModifiedBy>Ann Christine Catlin</cp:lastModifiedBy>
  <cp:revision>89</cp:revision>
  <dcterms:created xsi:type="dcterms:W3CDTF">2018-06-19T19:55:44Z</dcterms:created>
  <dcterms:modified xsi:type="dcterms:W3CDTF">2018-06-29T13:40:15Z</dcterms:modified>
</cp:coreProperties>
</file>