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66" r:id="rId3"/>
    <p:sldId id="261" r:id="rId4"/>
    <p:sldId id="260" r:id="rId5"/>
    <p:sldId id="257" r:id="rId6"/>
    <p:sldId id="259" r:id="rId7"/>
    <p:sldId id="265" r:id="rId8"/>
    <p:sldId id="272" r:id="rId9"/>
    <p:sldId id="276" r:id="rId10"/>
    <p:sldId id="268" r:id="rId11"/>
    <p:sldId id="273" r:id="rId12"/>
    <p:sldId id="274" r:id="rId13"/>
    <p:sldId id="275" r:id="rId14"/>
    <p:sldId id="270" r:id="rId15"/>
    <p:sldId id="262" r:id="rId16"/>
    <p:sldId id="263" r:id="rId17"/>
    <p:sldId id="271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33" autoAdjust="0"/>
    <p:restoredTop sz="94186" autoAdjust="0"/>
  </p:normalViewPr>
  <p:slideViewPr>
    <p:cSldViewPr snapToGrid="0" showGuides="1">
      <p:cViewPr varScale="1">
        <p:scale>
          <a:sx n="72" d="100"/>
          <a:sy n="72" d="100"/>
        </p:scale>
        <p:origin x="1136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D064F0-3682-4261-92AA-FC88E2F3F534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D1C9C-5E97-4F03-B866-CD56229E90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4924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1C9C-5E97-4F03-B866-CD56229E90F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3708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Posses</a:t>
            </a:r>
            <a:r>
              <a:rPr lang="en-US" baseline="0" dirty="0"/>
              <a:t>s properties desirable for a lot of applications: chemical and thermal stability = don’t easily breakdown so products last longer; and both hydrophobic and </a:t>
            </a:r>
            <a:r>
              <a:rPr lang="en-US" baseline="0" dirty="0" err="1"/>
              <a:t>lipophobic</a:t>
            </a:r>
            <a:r>
              <a:rPr lang="en-US" baseline="0" dirty="0"/>
              <a:t> = effectively repel water and oils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1C9C-5E97-4F03-B866-CD56229E90F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25230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D1C9C-5E97-4F03-B866-CD56229E90F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325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875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67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7110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10467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92171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8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1916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9166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351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6306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D03DA2-1FD4-4958-ABDC-F69AAD88C591}" type="datetimeFigureOut">
              <a:rPr lang="en-US" smtClean="0"/>
              <a:t>6/29/2018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A7A4C2-E57E-4D2D-BFCD-5096A2DB87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1773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pn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gif"/><Relationship Id="rId11" Type="http://schemas.openxmlformats.org/officeDocument/2006/relationships/image" Target="../media/image12.jpeg"/><Relationship Id="rId5" Type="http://schemas.openxmlformats.org/officeDocument/2006/relationships/image" Target="../media/image7.png"/><Relationship Id="rId10" Type="http://schemas.openxmlformats.org/officeDocument/2006/relationships/image" Target="../media/image11.png"/><Relationship Id="rId4" Type="http://schemas.openxmlformats.org/officeDocument/2006/relationships/image" Target="../media/image6.pn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7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9625" y="361950"/>
            <a:ext cx="9172675" cy="649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790F6800-EA03-469D-B349-57B052CEB8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9625" y="4327"/>
            <a:ext cx="9153625" cy="2377366"/>
          </a:xfrm>
          <a:solidFill>
            <a:schemeClr val="accent6">
              <a:lumMod val="40000"/>
              <a:lumOff val="60000"/>
            </a:schemeClr>
          </a:solidFill>
        </p:spPr>
        <p:txBody>
          <a:bodyPr lIns="0" tIns="0" rIns="0" bIns="0" anchor="ctr" anchorCtr="0">
            <a:noAutofit/>
          </a:bodyPr>
          <a:lstStyle/>
          <a:p>
            <a:r>
              <a:rPr lang="en-US" sz="4400" b="1" dirty="0">
                <a:latin typeface="Lucida Sans" panose="020B0602030504020204" pitchFamily="34" charset="0"/>
                <a:cs typeface="Helvetica" panose="020B0604020202020204" pitchFamily="34" charset="0"/>
              </a:rPr>
              <a:t>Amphibian PFAS Toxicity Reference Values for Ecological Risk Assessment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1CC4617-2641-468F-8429-E8FEAE6C224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9350" y="5528930"/>
            <a:ext cx="8724900" cy="132907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anchor="ctr" anchorCtr="0">
            <a:normAutofit/>
          </a:bodyPr>
          <a:lstStyle/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Wes Flynn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PIs: Marisol Sepulveda, Jason Hoverman, Linda Lee</a:t>
            </a:r>
          </a:p>
          <a:p>
            <a:r>
              <a:rPr lang="en-US" sz="2000" b="1" dirty="0">
                <a:solidFill>
                  <a:schemeClr val="bg1">
                    <a:lumMod val="85000"/>
                  </a:schemeClr>
                </a:solidFill>
                <a:latin typeface="Lucida Sans" panose="020B0602030504020204" pitchFamily="34" charset="0"/>
                <a:cs typeface="Arial" panose="020B0604020202020204" pitchFamily="34" charset="0"/>
              </a:rPr>
              <a:t>Graduate Students: Gary Hoover, Sarah Abercrombie</a:t>
            </a:r>
          </a:p>
        </p:txBody>
      </p:sp>
    </p:spTree>
    <p:extLst>
      <p:ext uri="{BB962C8B-B14F-4D97-AF65-F5344CB8AC3E}">
        <p14:creationId xmlns:p14="http://schemas.microsoft.com/office/powerpoint/2010/main" val="37608427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916" y="1786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Visualization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76045F-71A6-4646-A8B5-57A506859F5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043" y="1799121"/>
            <a:ext cx="7158445" cy="48010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653230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4017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Visualization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F436B9C-AAD3-42B0-9FF1-6BA266EB98BC}"/>
              </a:ext>
            </a:extLst>
          </p:cNvPr>
          <p:cNvSpPr/>
          <p:nvPr/>
        </p:nvSpPr>
        <p:spPr>
          <a:xfrm>
            <a:off x="997527" y="1465736"/>
            <a:ext cx="7148945" cy="519343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394F57-151F-4246-9345-6DC0C2158097}"/>
              </a:ext>
            </a:extLst>
          </p:cNvPr>
          <p:cNvSpPr/>
          <p:nvPr/>
        </p:nvSpPr>
        <p:spPr>
          <a:xfrm>
            <a:off x="3352913" y="2306748"/>
            <a:ext cx="4223827" cy="35192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D101DF1-EE56-4FBE-88AA-68E2A0091275}"/>
              </a:ext>
            </a:extLst>
          </p:cNvPr>
          <p:cNvSpPr/>
          <p:nvPr/>
        </p:nvSpPr>
        <p:spPr>
          <a:xfrm>
            <a:off x="3352913" y="2803876"/>
            <a:ext cx="4223827" cy="743958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A73648A-D55D-441B-9737-5D5F9A5B5FC2}"/>
              </a:ext>
            </a:extLst>
          </p:cNvPr>
          <p:cNvSpPr/>
          <p:nvPr/>
        </p:nvSpPr>
        <p:spPr>
          <a:xfrm>
            <a:off x="3352913" y="3716295"/>
            <a:ext cx="4223827" cy="1214957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18883F-209E-4CF0-81FD-69DA21A5A8C0}"/>
              </a:ext>
            </a:extLst>
          </p:cNvPr>
          <p:cNvSpPr/>
          <p:nvPr/>
        </p:nvSpPr>
        <p:spPr>
          <a:xfrm>
            <a:off x="1012915" y="1538338"/>
            <a:ext cx="7148945" cy="58733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/>
              <a:t>Tool Information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73569A1-1BA4-4DA5-B8EC-6FA349B11F14}"/>
              </a:ext>
            </a:extLst>
          </p:cNvPr>
          <p:cNvSpPr/>
          <p:nvPr/>
        </p:nvSpPr>
        <p:spPr>
          <a:xfrm>
            <a:off x="3352913" y="5039619"/>
            <a:ext cx="4223827" cy="4157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550E477-25EA-4B01-9574-4663EB4DD3DF}"/>
              </a:ext>
            </a:extLst>
          </p:cNvPr>
          <p:cNvSpPr txBox="1"/>
          <p:nvPr/>
        </p:nvSpPr>
        <p:spPr>
          <a:xfrm>
            <a:off x="1894783" y="2332054"/>
            <a:ext cx="13035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Short name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C6A1FE6-1306-4809-957A-65D5FCF9ED43}"/>
              </a:ext>
            </a:extLst>
          </p:cNvPr>
          <p:cNvSpPr txBox="1"/>
          <p:nvPr/>
        </p:nvSpPr>
        <p:spPr>
          <a:xfrm>
            <a:off x="2454231" y="3064375"/>
            <a:ext cx="7441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Name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10F803-67F9-4705-86E0-AF887411AD64}"/>
              </a:ext>
            </a:extLst>
          </p:cNvPr>
          <p:cNvSpPr txBox="1"/>
          <p:nvPr/>
        </p:nvSpPr>
        <p:spPr>
          <a:xfrm>
            <a:off x="1940693" y="3845072"/>
            <a:ext cx="1257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Description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A5CFF3F-D15C-40F1-9FE0-AA1F1D360529}"/>
              </a:ext>
            </a:extLst>
          </p:cNvPr>
          <p:cNvSpPr txBox="1"/>
          <p:nvPr/>
        </p:nvSpPr>
        <p:spPr>
          <a:xfrm>
            <a:off x="1727814" y="4986692"/>
            <a:ext cx="1470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Developed by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F8D9794-D76B-4CCD-8B8A-F66145E39563}"/>
              </a:ext>
            </a:extLst>
          </p:cNvPr>
          <p:cNvSpPr txBox="1"/>
          <p:nvPr/>
        </p:nvSpPr>
        <p:spPr>
          <a:xfrm>
            <a:off x="3352913" y="2289341"/>
            <a:ext cx="1383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pfos</a:t>
            </a:r>
            <a:r>
              <a:rPr lang="en-US" dirty="0"/>
              <a:t>-plotting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B577CCF-5A1D-4707-A7CB-60DA11096B8D}"/>
              </a:ext>
            </a:extLst>
          </p:cNvPr>
          <p:cNvSpPr txBox="1"/>
          <p:nvPr/>
        </p:nvSpPr>
        <p:spPr>
          <a:xfrm>
            <a:off x="3352913" y="2787376"/>
            <a:ext cx="4094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Plots for PFOS concentration  in aquarium media across species and treatments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4AA047-45F0-4130-88EC-D3D7F2E41069}"/>
              </a:ext>
            </a:extLst>
          </p:cNvPr>
          <p:cNvSpPr txBox="1"/>
          <p:nvPr/>
        </p:nvSpPr>
        <p:spPr>
          <a:xfrm>
            <a:off x="3369915" y="3704343"/>
            <a:ext cx="42068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Plots for mass spectrometry chemical concentration measures (ug/g) in aquarium media  (water, moss, sediment) across species and treatments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BDFF61A-C0CC-4EF4-90F4-52391502103A}"/>
              </a:ext>
            </a:extLst>
          </p:cNvPr>
          <p:cNvSpPr txBox="1"/>
          <p:nvPr/>
        </p:nvSpPr>
        <p:spPr>
          <a:xfrm>
            <a:off x="3352913" y="5031298"/>
            <a:ext cx="1726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Robert W.  Flynn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465DA0-A235-4213-AF53-F8BA426B22E7}"/>
              </a:ext>
            </a:extLst>
          </p:cNvPr>
          <p:cNvSpPr/>
          <p:nvPr/>
        </p:nvSpPr>
        <p:spPr>
          <a:xfrm>
            <a:off x="5337260" y="6206043"/>
            <a:ext cx="1237673" cy="3715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Save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278436-35ED-4C62-98F8-7A664E9B540F}"/>
              </a:ext>
            </a:extLst>
          </p:cNvPr>
          <p:cNvSpPr/>
          <p:nvPr/>
        </p:nvSpPr>
        <p:spPr>
          <a:xfrm>
            <a:off x="6711562" y="6206043"/>
            <a:ext cx="1237673" cy="371584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Next &gt;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67D95CA-0A94-421A-883D-1286EC51E9EF}"/>
              </a:ext>
            </a:extLst>
          </p:cNvPr>
          <p:cNvSpPr/>
          <p:nvPr/>
        </p:nvSpPr>
        <p:spPr>
          <a:xfrm>
            <a:off x="3352913" y="5572100"/>
            <a:ext cx="4223827" cy="4157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AF5185E-7A37-49F4-B3AF-3B5DD6D2304F}"/>
              </a:ext>
            </a:extLst>
          </p:cNvPr>
          <p:cNvSpPr txBox="1"/>
          <p:nvPr/>
        </p:nvSpPr>
        <p:spPr>
          <a:xfrm>
            <a:off x="1458765" y="5519173"/>
            <a:ext cx="1739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Date Developed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B0A0D1A-E283-4955-8A74-BD9A08D924D1}"/>
              </a:ext>
            </a:extLst>
          </p:cNvPr>
          <p:cNvSpPr txBox="1"/>
          <p:nvPr/>
        </p:nvSpPr>
        <p:spPr>
          <a:xfrm>
            <a:off x="3352913" y="5563779"/>
            <a:ext cx="13003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06/02/2018</a:t>
            </a:r>
          </a:p>
        </p:txBody>
      </p:sp>
    </p:spTree>
    <p:extLst>
      <p:ext uri="{BB962C8B-B14F-4D97-AF65-F5344CB8AC3E}">
        <p14:creationId xmlns:p14="http://schemas.microsoft.com/office/powerpoint/2010/main" val="96699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3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Visualization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32646" y="1573306"/>
            <a:ext cx="6678707" cy="500903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4643741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431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Visualization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21"/>
          <a:stretch/>
        </p:blipFill>
        <p:spPr>
          <a:xfrm>
            <a:off x="4438579" y="1618136"/>
            <a:ext cx="4705421" cy="422489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618136"/>
            <a:ext cx="4147797" cy="4224894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635299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Analysis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4634" y="1690689"/>
            <a:ext cx="6191250" cy="48387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499544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24183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What DEEDS does for 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576251"/>
            <a:ext cx="7886700" cy="3183103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182880">
            <a:norm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</a:rPr>
              <a:t>Data preservation and sharing</a:t>
            </a:r>
          </a:p>
          <a:p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</a:rPr>
              <a:t>Workflow tracking</a:t>
            </a:r>
          </a:p>
          <a:p>
            <a:pPr lvl="1"/>
            <a:r>
              <a:rPr lang="en-US" sz="3200" dirty="0">
                <a:solidFill>
                  <a:schemeClr val="bg1"/>
                </a:solidFill>
                <a:latin typeface="Lucida Sans" panose="020B0602030504020204" pitchFamily="34" charset="0"/>
              </a:rPr>
              <a:t>Repeatability!</a:t>
            </a:r>
          </a:p>
          <a:p>
            <a:r>
              <a:rPr lang="en-US" sz="3600" dirty="0">
                <a:solidFill>
                  <a:schemeClr val="bg1"/>
                </a:solidFill>
                <a:latin typeface="Lucida Sans" panose="020B0602030504020204" pitchFamily="34" charset="0"/>
              </a:rPr>
              <a:t>Visualizing data from across multiple related studies</a:t>
            </a:r>
          </a:p>
          <a:p>
            <a:endParaRPr lang="en-US" sz="36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8937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Challenges associated with data structure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Experimental units (aquaria) housing multiple animals</a:t>
            </a:r>
          </a:p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Observations occur at both experimental unit (case) and sub-experimental unit (individual animals within units)</a:t>
            </a:r>
          </a:p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These aspects result in challenges to standardizing data format in a way that is ideal for DEEDS data management and analysis/plotting</a:t>
            </a: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52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920" y="5661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536" y="1305188"/>
            <a:ext cx="5431807" cy="5552812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Lucida Sans" panose="020B0602030504020204" pitchFamily="34" charset="0"/>
              </a:rPr>
              <a:t>DEEDS Team</a:t>
            </a:r>
          </a:p>
          <a:p>
            <a:r>
              <a:rPr lang="en-US" sz="3200" b="1" dirty="0">
                <a:solidFill>
                  <a:schemeClr val="bg1"/>
                </a:solidFill>
                <a:latin typeface="Lucida Sans" panose="020B0602030504020204" pitchFamily="34" charset="0"/>
              </a:rPr>
              <a:t>SERDP Team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>PIs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Marisol Sepulveda, Jason Hoverman, Linda Lee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>Technical Staff</a:t>
            </a:r>
            <a:r>
              <a:rPr lang="en-US" sz="2800" dirty="0">
                <a:solidFill>
                  <a:schemeClr val="bg1"/>
                </a:solidFill>
                <a:latin typeface="Lucida Sans" panose="020B0602030504020204" pitchFamily="34" charset="0"/>
              </a:rPr>
              <a:t> 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Sam Guffey, Mike Iacchetta, </a:t>
            </a:r>
          </a:p>
          <a:p>
            <a:pPr marL="914400" lvl="2" indent="0">
              <a:buNone/>
            </a:pPr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   Chloe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DePerre</a:t>
            </a:r>
            <a:endParaRPr lang="en-US" sz="24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>Graduate Students</a:t>
            </a:r>
            <a:endParaRPr lang="en-US" sz="28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pPr lvl="2"/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Gary Hoover and Sarah Abercrombie</a:t>
            </a:r>
          </a:p>
          <a:p>
            <a:pPr lvl="1"/>
            <a:r>
              <a:rPr lang="en-US" sz="2800" b="1" dirty="0">
                <a:solidFill>
                  <a:schemeClr val="bg1"/>
                </a:solidFill>
                <a:latin typeface="Lucida Sans" panose="020B0602030504020204" pitchFamily="34" charset="0"/>
              </a:rPr>
              <a:t>Quality Assurance</a:t>
            </a:r>
          </a:p>
          <a:p>
            <a:pPr lvl="2"/>
            <a:r>
              <a:rPr lang="en-US" sz="2400" dirty="0">
                <a:solidFill>
                  <a:schemeClr val="bg1"/>
                </a:solidFill>
                <a:latin typeface="Lucida Sans" panose="020B0602030504020204" pitchFamily="34" charset="0"/>
              </a:rPr>
              <a:t>Laurel </a:t>
            </a:r>
            <a:r>
              <a:rPr lang="en-US" sz="2400" dirty="0" err="1">
                <a:solidFill>
                  <a:schemeClr val="bg1"/>
                </a:solidFill>
                <a:latin typeface="Lucida Sans" panose="020B0602030504020204" pitchFamily="34" charset="0"/>
              </a:rPr>
              <a:t>Branstator</a:t>
            </a:r>
            <a:endParaRPr lang="en-US" sz="2400" dirty="0">
              <a:solidFill>
                <a:schemeClr val="bg1"/>
              </a:solidFill>
              <a:latin typeface="Lucida Sans" panose="020B0602030504020204" pitchFamily="34" charset="0"/>
            </a:endParaRPr>
          </a:p>
          <a:p>
            <a:endParaRPr lang="en-US" sz="3200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35" y="4417261"/>
            <a:ext cx="3492566" cy="1171353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1434" y="5650660"/>
            <a:ext cx="3492566" cy="105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91453" y="2330589"/>
            <a:ext cx="1875881" cy="189434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377259" y="1538519"/>
            <a:ext cx="19900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>
                <a:latin typeface="Lucida Sans" panose="020B0602030504020204" pitchFamily="34" charset="0"/>
              </a:rPr>
              <a:t>Funding</a:t>
            </a:r>
          </a:p>
        </p:txBody>
      </p:sp>
    </p:spTree>
    <p:extLst>
      <p:ext uri="{BB962C8B-B14F-4D97-AF65-F5344CB8AC3E}">
        <p14:creationId xmlns:p14="http://schemas.microsoft.com/office/powerpoint/2010/main" val="2878913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8108" y="160662"/>
            <a:ext cx="9171161" cy="69393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8109" y="150262"/>
            <a:ext cx="9171161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Overarching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69" y="3232987"/>
            <a:ext cx="7886700" cy="1809128"/>
          </a:xfr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</p:spPr>
        <p:txBody>
          <a:bodyPr tIns="91440" bIns="91440">
            <a:noAutofit/>
          </a:bodyPr>
          <a:lstStyle/>
          <a:p>
            <a:pPr marL="0" indent="0" algn="ctr">
              <a:buNone/>
            </a:pPr>
            <a:r>
              <a:rPr lang="en-US" sz="4000" dirty="0">
                <a:solidFill>
                  <a:schemeClr val="bg1"/>
                </a:solidFill>
                <a:latin typeface="Lucida Sans" panose="020B0602030504020204" pitchFamily="34" charset="0"/>
              </a:rPr>
              <a:t>What is the ecological risk posed by PFASs to amphibians?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6194" y="5541478"/>
            <a:ext cx="3492566" cy="1052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73708" y="5541478"/>
            <a:ext cx="3158194" cy="1059210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130091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65869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4676" y="1323192"/>
            <a:ext cx="5792281" cy="2968550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Per- and </a:t>
            </a:r>
            <a:r>
              <a:rPr lang="en-US" dirty="0" err="1">
                <a:solidFill>
                  <a:schemeClr val="bg1"/>
                </a:solidFill>
                <a:latin typeface="Lucida Sans" panose="020B0602030504020204" pitchFamily="34" charset="0"/>
              </a:rPr>
              <a:t>Polyfluorinated</a:t>
            </a:r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 Substances (</a:t>
            </a:r>
            <a:r>
              <a:rPr lang="en-US" b="1" dirty="0">
                <a:solidFill>
                  <a:schemeClr val="bg1"/>
                </a:solidFill>
                <a:latin typeface="Lucida Sans" panose="020B0602030504020204" pitchFamily="34" charset="0"/>
              </a:rPr>
              <a:t>PFASs</a:t>
            </a:r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)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Organic compounds used in variety of applications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Resistant to degradation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Bioaccumulation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Disruption of endocrine function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069475" y="1253142"/>
            <a:ext cx="2670683" cy="3657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</p:txBody>
      </p:sp>
      <p:sp>
        <p:nvSpPr>
          <p:cNvPr id="8" name="Rectangle 10"/>
          <p:cNvSpPr>
            <a:spLocks noChangeArrowheads="1"/>
          </p:cNvSpPr>
          <p:nvPr/>
        </p:nvSpPr>
        <p:spPr bwMode="auto">
          <a:xfrm>
            <a:off x="7748119" y="2346917"/>
            <a:ext cx="103360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50837" lvl="1" algn="ctr">
              <a:spcBef>
                <a:spcPct val="20000"/>
              </a:spcBef>
              <a:spcAft>
                <a:spcPts val="0"/>
              </a:spcAft>
              <a:buSzPct val="75000"/>
            </a:pPr>
            <a:r>
              <a:rPr lang="en-US" sz="1200" b="1" dirty="0">
                <a:solidFill>
                  <a:schemeClr val="accent2"/>
                </a:solidFill>
                <a:latin typeface="Arial"/>
                <a:ea typeface="ＭＳ Ｐゴシック" charset="-128"/>
              </a:rPr>
              <a:t>PFOS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556994" y="4359982"/>
            <a:ext cx="126629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50837" lvl="1" algn="ctr" eaLnBrk="1" hangingPunct="1">
              <a:spcBef>
                <a:spcPct val="20000"/>
              </a:spcBef>
              <a:spcAft>
                <a:spcPts val="0"/>
              </a:spcAft>
              <a:buSzPct val="75000"/>
              <a:defRPr/>
            </a:pPr>
            <a:r>
              <a:rPr lang="en-US" sz="1200" b="1" dirty="0">
                <a:solidFill>
                  <a:schemeClr val="accent2"/>
                </a:solidFill>
                <a:latin typeface="Arial"/>
                <a:ea typeface="ＭＳ Ｐゴシック" charset="-128"/>
              </a:rPr>
              <a:t>6:2 FTSA</a:t>
            </a:r>
            <a:endParaRPr lang="en-US" sz="1200" b="1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4072" y="1416851"/>
            <a:ext cx="1698781" cy="56465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0820" y="2172256"/>
            <a:ext cx="1889356" cy="59664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378" y="4059599"/>
            <a:ext cx="1873798" cy="65163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6840" y="5259136"/>
            <a:ext cx="1818681" cy="609958"/>
          </a:xfrm>
          <a:prstGeom prst="rect">
            <a:avLst/>
          </a:prstGeom>
        </p:spPr>
      </p:pic>
      <p:sp>
        <p:nvSpPr>
          <p:cNvPr id="15" name="Rectangle 10"/>
          <p:cNvSpPr>
            <a:spLocks noChangeArrowheads="1"/>
          </p:cNvSpPr>
          <p:nvPr/>
        </p:nvSpPr>
        <p:spPr bwMode="auto">
          <a:xfrm>
            <a:off x="7727337" y="1577792"/>
            <a:ext cx="103360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50837" lvl="1" algn="ctr">
              <a:spcBef>
                <a:spcPct val="20000"/>
              </a:spcBef>
              <a:spcAft>
                <a:spcPts val="0"/>
              </a:spcAft>
              <a:buSzPct val="75000"/>
            </a:pPr>
            <a:r>
              <a:rPr lang="en-US" sz="1200" b="1" dirty="0">
                <a:solidFill>
                  <a:schemeClr val="accent2"/>
                </a:solidFill>
                <a:latin typeface="Arial"/>
                <a:ea typeface="ＭＳ Ｐゴシック" charset="-128"/>
              </a:rPr>
              <a:t>PFOA </a:t>
            </a:r>
          </a:p>
        </p:txBody>
      </p:sp>
      <p:pic>
        <p:nvPicPr>
          <p:cNvPr id="1026" name="Picture 2" descr="Image result for pfhxs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54071" y="3085194"/>
            <a:ext cx="1698781" cy="6526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7610992" y="3267997"/>
            <a:ext cx="1266294" cy="277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2075" tIns="46038" rIns="92075" bIns="46038">
            <a:spAutoFit/>
          </a:bodyPr>
          <a:lstStyle/>
          <a:p>
            <a:pPr marL="350837" lvl="1" algn="ctr" eaLnBrk="1" hangingPunct="1">
              <a:spcBef>
                <a:spcPct val="20000"/>
              </a:spcBef>
              <a:spcAft>
                <a:spcPts val="0"/>
              </a:spcAft>
              <a:buSzPct val="75000"/>
              <a:defRPr/>
            </a:pPr>
            <a:r>
              <a:rPr lang="en-US" sz="1200" b="1" dirty="0" err="1">
                <a:solidFill>
                  <a:schemeClr val="accent2"/>
                </a:solidFill>
                <a:latin typeface="Arial"/>
                <a:ea typeface="ＭＳ Ｐゴシック" charset="-128"/>
              </a:rPr>
              <a:t>PFHxS</a:t>
            </a:r>
            <a:endParaRPr lang="en-US" sz="1200" b="1" u="sng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42917" y="4431211"/>
            <a:ext cx="1002334" cy="237344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23065" y="4904598"/>
            <a:ext cx="1743076" cy="1561796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96660" y="4842657"/>
            <a:ext cx="1550679" cy="168567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85070" y="5066296"/>
            <a:ext cx="2926633" cy="157547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88890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4346" y="8081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671" y="1324492"/>
            <a:ext cx="4118679" cy="5533507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365760">
            <a:normAutofit/>
          </a:bodyPr>
          <a:lstStyle/>
          <a:p>
            <a:r>
              <a:rPr lang="en-US" sz="3000" dirty="0">
                <a:solidFill>
                  <a:schemeClr val="bg1"/>
                </a:solidFill>
                <a:latin typeface="Lucida Sans" panose="020B0602030504020204" pitchFamily="34" charset="0"/>
              </a:rPr>
              <a:t>Amphibians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Lucida Sans" panose="020B0602030504020204" pitchFamily="34" charset="0"/>
              </a:rPr>
              <a:t>Declines tied to human impacts on the environment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Lucida Sans" panose="020B0602030504020204" pitchFamily="34" charset="0"/>
              </a:rPr>
              <a:t>Complex life histories </a:t>
            </a:r>
          </a:p>
          <a:p>
            <a:pPr lvl="2"/>
            <a:r>
              <a:rPr lang="en-US" sz="2200" dirty="0">
                <a:solidFill>
                  <a:schemeClr val="bg1"/>
                </a:solidFill>
                <a:latin typeface="Lucida Sans" panose="020B0602030504020204" pitchFamily="34" charset="0"/>
                <a:sym typeface="Wingdings" panose="05000000000000000000" pitchFamily="2" charset="2"/>
              </a:rPr>
              <a:t>Endocrine system critical in this process</a:t>
            </a:r>
          </a:p>
          <a:p>
            <a:pPr lvl="1"/>
            <a:r>
              <a:rPr lang="en-US" sz="2600" dirty="0">
                <a:solidFill>
                  <a:schemeClr val="bg1"/>
                </a:solidFill>
                <a:latin typeface="Lucida Sans" panose="020B0602030504020204" pitchFamily="34" charset="0"/>
              </a:rPr>
              <a:t>Species have different diets and developmental times</a:t>
            </a:r>
          </a:p>
        </p:txBody>
      </p:sp>
      <p:pic>
        <p:nvPicPr>
          <p:cNvPr id="5" name="Picture 4" descr="LIPI adult.jpe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41319" y="4426978"/>
            <a:ext cx="2054730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ANAM adult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7349" y="5211635"/>
            <a:ext cx="205740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 descr="AMTI adult.jpeg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96933" y="5283145"/>
            <a:ext cx="2057401" cy="13716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17459" y="1301844"/>
            <a:ext cx="3502917" cy="2954767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196370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72895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Project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447" y="1457979"/>
            <a:ext cx="8569841" cy="2033037"/>
          </a:xfr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txBody>
          <a:bodyPr tIns="182880"/>
          <a:lstStyle/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Uncertainty of risk posed by PFASs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Compounds are of greatest concern?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Taxa at greatest risk?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Exposure routes most likely to pose greatest risk?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873" y="4020470"/>
            <a:ext cx="1839025" cy="2401503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3247463" y="3628644"/>
            <a:ext cx="1773819" cy="3200400"/>
            <a:chOff x="3237452" y="3633648"/>
            <a:chExt cx="1773819" cy="3200400"/>
          </a:xfrm>
        </p:grpSpPr>
        <p:sp>
          <p:nvSpPr>
            <p:cNvPr id="8" name="TextBox 7"/>
            <p:cNvSpPr txBox="1"/>
            <p:nvPr/>
          </p:nvSpPr>
          <p:spPr>
            <a:xfrm>
              <a:off x="3237452" y="3633648"/>
              <a:ext cx="1773819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5" name="Picture 4" descr="LIPI adult.jpeg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0068" y="5814639"/>
              <a:ext cx="1441065" cy="961958"/>
            </a:xfrm>
            <a:prstGeom prst="rect">
              <a:avLst/>
            </a:prstGeom>
          </p:spPr>
        </p:pic>
        <p:pic>
          <p:nvPicPr>
            <p:cNvPr id="6" name="Picture 5" descr="ANAM adult.JPG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410067" y="3701990"/>
              <a:ext cx="1441065" cy="960710"/>
            </a:xfrm>
            <a:prstGeom prst="rect">
              <a:avLst/>
            </a:prstGeom>
          </p:spPr>
        </p:pic>
        <p:pic>
          <p:nvPicPr>
            <p:cNvPr id="7" name="Picture 6" descr="AMTI adult.jpeg"/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0068" y="4768487"/>
              <a:ext cx="1441065" cy="960710"/>
            </a:xfrm>
            <a:prstGeom prst="rect">
              <a:avLst/>
            </a:prstGeom>
          </p:spPr>
        </p:pic>
      </p:grpSp>
      <p:grpSp>
        <p:nvGrpSpPr>
          <p:cNvPr id="40" name="Group 39"/>
          <p:cNvGrpSpPr/>
          <p:nvPr/>
        </p:nvGrpSpPr>
        <p:grpSpPr>
          <a:xfrm>
            <a:off x="6150373" y="3621022"/>
            <a:ext cx="2850600" cy="3200400"/>
            <a:chOff x="6150373" y="3621022"/>
            <a:chExt cx="2850600" cy="3200400"/>
          </a:xfrm>
        </p:grpSpPr>
        <p:sp>
          <p:nvSpPr>
            <p:cNvPr id="28" name="TextBox 27"/>
            <p:cNvSpPr txBox="1"/>
            <p:nvPr/>
          </p:nvSpPr>
          <p:spPr>
            <a:xfrm>
              <a:off x="6150373" y="3621022"/>
              <a:ext cx="2850600" cy="3200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383" y="4779243"/>
              <a:ext cx="1362548" cy="899203"/>
            </a:xfrm>
            <a:prstGeom prst="rect">
              <a:avLst/>
            </a:prstGeom>
          </p:spPr>
        </p:pic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08818" y="3701990"/>
              <a:ext cx="1404114" cy="960710"/>
            </a:xfrm>
            <a:prstGeom prst="rect">
              <a:avLst/>
            </a:prstGeom>
          </p:spPr>
        </p:pic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350383" y="5884416"/>
              <a:ext cx="1362548" cy="838161"/>
            </a:xfrm>
            <a:prstGeom prst="rect">
              <a:avLst/>
            </a:prstGeom>
          </p:spPr>
        </p:pic>
        <p:sp>
          <p:nvSpPr>
            <p:cNvPr id="37" name="TextBox 36"/>
            <p:cNvSpPr txBox="1"/>
            <p:nvPr/>
          </p:nvSpPr>
          <p:spPr>
            <a:xfrm>
              <a:off x="7871377" y="3845859"/>
              <a:ext cx="1057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ucida Sans" panose="020B0602030504020204" pitchFamily="34" charset="0"/>
                </a:rPr>
                <a:t>Aquatic</a:t>
              </a: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7871377" y="4879510"/>
              <a:ext cx="1057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ucida Sans" panose="020B0602030504020204" pitchFamily="34" charset="0"/>
                </a:rPr>
                <a:t>Dermal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7871377" y="5926286"/>
              <a:ext cx="105747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latin typeface="Lucida Sans" panose="020B0602030504020204" pitchFamily="34" charset="0"/>
                </a:rPr>
                <a:t>Diet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82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3647" y="406071"/>
            <a:ext cx="9171296" cy="648605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6"/>
            <a:ext cx="9144000" cy="863039"/>
          </a:xfr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Primary Objective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1272AF-22A5-4E56-B873-D2972B49EF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0024" y="2290634"/>
            <a:ext cx="7886700" cy="2977401"/>
          </a:xfr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</p:spPr>
        <p:txBody>
          <a:bodyPr tIns="182880"/>
          <a:lstStyle/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Determine toxicity reference values specific to </a:t>
            </a:r>
            <a:r>
              <a:rPr lang="en-US" b="1" i="1" dirty="0">
                <a:solidFill>
                  <a:schemeClr val="bg1"/>
                </a:solidFill>
                <a:latin typeface="Lucida Sans" panose="020B0602030504020204" pitchFamily="34" charset="0"/>
              </a:rPr>
              <a:t>species</a:t>
            </a:r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, </a:t>
            </a:r>
            <a:r>
              <a:rPr lang="en-US" b="1" i="1" dirty="0">
                <a:solidFill>
                  <a:schemeClr val="bg1"/>
                </a:solidFill>
                <a:latin typeface="Lucida Sans" panose="020B0602030504020204" pitchFamily="34" charset="0"/>
              </a:rPr>
              <a:t>compounds</a:t>
            </a:r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, and </a:t>
            </a:r>
            <a:r>
              <a:rPr lang="en-US" b="1" i="1" dirty="0">
                <a:solidFill>
                  <a:schemeClr val="bg1"/>
                </a:solidFill>
                <a:latin typeface="Lucida Sans" panose="020B0602030504020204" pitchFamily="34" charset="0"/>
              </a:rPr>
              <a:t>routes of exposure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Under what conditions would we predict negative health outcomes?</a:t>
            </a:r>
          </a:p>
          <a:p>
            <a:pPr lvl="1"/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These data and results are critical to the creation of effective policy and management</a:t>
            </a:r>
          </a:p>
          <a:p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453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7296" y="0"/>
            <a:ext cx="9212239" cy="690264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7295" y="0"/>
            <a:ext cx="9212238" cy="1325563"/>
          </a:xfrm>
          <a:solidFill>
            <a:schemeClr val="accent6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Experimental Approach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74209"/>
            <a:ext cx="7886700" cy="4817660"/>
          </a:xfrm>
          <a:solidFill>
            <a:schemeClr val="accent6">
              <a:lumMod val="75000"/>
              <a:alpha val="90000"/>
            </a:schemeClr>
          </a:solidFill>
          <a:ln>
            <a:solidFill>
              <a:schemeClr val="tx1"/>
            </a:solidFill>
          </a:ln>
        </p:spPr>
        <p:txBody>
          <a:bodyPr tIns="182880"/>
          <a:lstStyle/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Three species</a:t>
            </a:r>
          </a:p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Four chemicals</a:t>
            </a:r>
          </a:p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Three concentrations/chemical</a:t>
            </a:r>
          </a:p>
          <a:p>
            <a:r>
              <a:rPr lang="en-US" dirty="0">
                <a:solidFill>
                  <a:schemeClr val="bg1"/>
                </a:solidFill>
                <a:latin typeface="Lucida Sans" panose="020B0602030504020204" pitchFamily="34" charset="0"/>
              </a:rPr>
              <a:t>Measurements taken over course of experiments (i.e. repeated measure)</a:t>
            </a:r>
          </a:p>
          <a:p>
            <a:pPr lvl="1"/>
            <a:endParaRPr lang="en-US" dirty="0">
              <a:solidFill>
                <a:schemeClr val="bg1"/>
              </a:solidFill>
              <a:latin typeface="Lucida Sans" panose="020B0602030504020204" pitchFamily="34" charset="0"/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546441" y="4636360"/>
            <a:ext cx="7858675" cy="1675539"/>
            <a:chOff x="546441" y="4636360"/>
            <a:chExt cx="7858675" cy="1675539"/>
          </a:xfrm>
        </p:grpSpPr>
        <p:sp>
          <p:nvSpPr>
            <p:cNvPr id="4" name="Cube 3">
              <a:extLst>
                <a:ext uri="{FF2B5EF4-FFF2-40B4-BE49-F238E27FC236}">
                  <a16:creationId xmlns:a16="http://schemas.microsoft.com/office/drawing/2014/main" id="{37B1C68C-99F2-3B47-8E09-3974593546F9}"/>
                </a:ext>
              </a:extLst>
            </p:cNvPr>
            <p:cNvSpPr/>
            <p:nvPr/>
          </p:nvSpPr>
          <p:spPr>
            <a:xfrm>
              <a:off x="791213" y="4673629"/>
              <a:ext cx="1643903" cy="1093572"/>
            </a:xfrm>
            <a:prstGeom prst="cube">
              <a:avLst>
                <a:gd name="adj" fmla="val 43797"/>
              </a:avLst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40131D5-B1F8-AB4F-BA97-3F5B3FA7B42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836626" y="5591217"/>
              <a:ext cx="442360" cy="114640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FF3E26CB-6496-9943-8681-3A16D8A9C9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078905" y="5245805"/>
              <a:ext cx="442360" cy="11464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E03E1E9C-3B64-FD4C-9B17-A543EDB9D2F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1426761" y="5497458"/>
              <a:ext cx="442360" cy="114640"/>
            </a:xfrm>
            <a:prstGeom prst="rect">
              <a:avLst/>
            </a:prstGeom>
          </p:spPr>
        </p:pic>
        <p:sp>
          <p:nvSpPr>
            <p:cNvPr id="8" name="Cube 7">
              <a:extLst>
                <a:ext uri="{FF2B5EF4-FFF2-40B4-BE49-F238E27FC236}">
                  <a16:creationId xmlns:a16="http://schemas.microsoft.com/office/drawing/2014/main" id="{99F197E5-6A9C-3F4B-8B60-D71CF82766A6}"/>
                </a:ext>
              </a:extLst>
            </p:cNvPr>
            <p:cNvSpPr/>
            <p:nvPr/>
          </p:nvSpPr>
          <p:spPr>
            <a:xfrm>
              <a:off x="2781213" y="4661206"/>
              <a:ext cx="1643903" cy="1093572"/>
            </a:xfrm>
            <a:prstGeom prst="cube">
              <a:avLst>
                <a:gd name="adj" fmla="val 43797"/>
              </a:avLst>
            </a:prstGeom>
            <a:solidFill>
              <a:schemeClr val="accent4">
                <a:lumMod val="60000"/>
                <a:lumOff val="40000"/>
              </a:schemeClr>
            </a:solidFill>
            <a:ln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94ECAA24-0464-3147-AEE7-77DC8418C4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2826626" y="5578794"/>
              <a:ext cx="442360" cy="114640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875E1073-92A2-0D4E-B2C6-6929315556D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068905" y="5233382"/>
              <a:ext cx="442360" cy="114640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BFCA99E-4D33-B740-A459-59EA22915F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3416761" y="5485035"/>
              <a:ext cx="442360" cy="114640"/>
            </a:xfrm>
            <a:prstGeom prst="rect">
              <a:avLst/>
            </a:prstGeom>
          </p:spPr>
        </p:pic>
        <p:sp>
          <p:nvSpPr>
            <p:cNvPr id="12" name="Cube 11">
              <a:extLst>
                <a:ext uri="{FF2B5EF4-FFF2-40B4-BE49-F238E27FC236}">
                  <a16:creationId xmlns:a16="http://schemas.microsoft.com/office/drawing/2014/main" id="{86C108D9-9D30-7F4B-8FD5-58F17B69D3E1}"/>
                </a:ext>
              </a:extLst>
            </p:cNvPr>
            <p:cNvSpPr/>
            <p:nvPr/>
          </p:nvSpPr>
          <p:spPr>
            <a:xfrm>
              <a:off x="4771213" y="4648783"/>
              <a:ext cx="1643903" cy="1093572"/>
            </a:xfrm>
            <a:prstGeom prst="cube">
              <a:avLst>
                <a:gd name="adj" fmla="val 43797"/>
              </a:avLst>
            </a:prstGeom>
            <a:solidFill>
              <a:schemeClr val="accent2">
                <a:lumMod val="75000"/>
              </a:schemeClr>
            </a:solidFill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07A948F-D77B-5340-8A58-4B4E2A0B40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816626" y="5566371"/>
              <a:ext cx="442360" cy="11464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3CDF82-0FEB-AE48-96F5-D4F30C3B78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058905" y="5220959"/>
              <a:ext cx="442360" cy="114640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D205D6C-FAE0-B946-91B0-47B31FD9673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5406761" y="5472612"/>
              <a:ext cx="442360" cy="114640"/>
            </a:xfrm>
            <a:prstGeom prst="rect">
              <a:avLst/>
            </a:prstGeom>
          </p:spPr>
        </p:pic>
        <p:sp>
          <p:nvSpPr>
            <p:cNvPr id="16" name="Cube 15">
              <a:extLst>
                <a:ext uri="{FF2B5EF4-FFF2-40B4-BE49-F238E27FC236}">
                  <a16:creationId xmlns:a16="http://schemas.microsoft.com/office/drawing/2014/main" id="{5384D2AA-7726-B24D-9A43-B9E5977A45E9}"/>
                </a:ext>
              </a:extLst>
            </p:cNvPr>
            <p:cNvSpPr/>
            <p:nvPr/>
          </p:nvSpPr>
          <p:spPr>
            <a:xfrm>
              <a:off x="6761213" y="4636360"/>
              <a:ext cx="1643903" cy="1093572"/>
            </a:xfrm>
            <a:prstGeom prst="cube">
              <a:avLst>
                <a:gd name="adj" fmla="val 43797"/>
              </a:avLst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8F3CFE7-C886-5549-86F1-3B5BEA5573A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06626" y="5553948"/>
              <a:ext cx="442360" cy="11464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AF6F1EA-625F-F74D-872F-01228E90D8F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048905" y="5208536"/>
              <a:ext cx="442360" cy="114640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C6A475-2817-DB4C-BC6A-74271A7FDBD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7396761" y="5460189"/>
              <a:ext cx="442360" cy="114640"/>
            </a:xfrm>
            <a:prstGeom prst="rect">
              <a:avLst/>
            </a:prstGeom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179AA44-9C64-0742-90E0-888298EA6694}"/>
                </a:ext>
              </a:extLst>
            </p:cNvPr>
            <p:cNvSpPr txBox="1"/>
            <p:nvPr/>
          </p:nvSpPr>
          <p:spPr>
            <a:xfrm>
              <a:off x="546441" y="5956440"/>
              <a:ext cx="1876427" cy="3539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700" b="1" dirty="0">
                  <a:solidFill>
                    <a:schemeClr val="bg1"/>
                  </a:solidFill>
                </a:rPr>
                <a:t>Control (0 µg/L)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90FB733-B06E-9F46-9EBA-A75347434172}"/>
                </a:ext>
              </a:extLst>
            </p:cNvPr>
            <p:cNvSpPr txBox="1"/>
            <p:nvPr/>
          </p:nvSpPr>
          <p:spPr>
            <a:xfrm>
              <a:off x="2944827" y="5932621"/>
              <a:ext cx="1134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 µg/L 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B36BF15-50BD-1741-B155-7B19A52B0716}"/>
                </a:ext>
              </a:extLst>
            </p:cNvPr>
            <p:cNvSpPr txBox="1"/>
            <p:nvPr/>
          </p:nvSpPr>
          <p:spPr>
            <a:xfrm>
              <a:off x="4934826" y="5932621"/>
              <a:ext cx="112540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100 µg/L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CC3086EA-DAF0-F340-B3CE-FAC808A432FA}"/>
                </a:ext>
              </a:extLst>
            </p:cNvPr>
            <p:cNvSpPr txBox="1"/>
            <p:nvPr/>
          </p:nvSpPr>
          <p:spPr>
            <a:xfrm>
              <a:off x="6916026" y="5942567"/>
              <a:ext cx="121155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chemeClr val="bg1"/>
                  </a:solidFill>
                </a:rPr>
                <a:t>1000 µg/L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0159344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Experimental Approach</a:t>
            </a:r>
          </a:p>
        </p:txBody>
      </p:sp>
      <p:pic>
        <p:nvPicPr>
          <p:cNvPr id="25" name="Content Placeholder 2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090361"/>
            <a:ext cx="9143999" cy="4431147"/>
          </a:xfr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1204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7F7532-8E9B-45A1-AC39-3A1B89C357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3430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4050" dirty="0">
                <a:latin typeface="Lucida Sans" panose="020B0602030504020204" pitchFamily="34" charset="0"/>
                <a:cs typeface="Helvetica" panose="020B0604020202020204" pitchFamily="34" charset="0"/>
              </a:rPr>
              <a:t>Data Structure</a:t>
            </a:r>
            <a:endParaRPr lang="en-US" sz="4050" dirty="0"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4320" y="1771371"/>
            <a:ext cx="8595360" cy="477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817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4126</TotalTime>
  <Words>431</Words>
  <Application>Microsoft Office PowerPoint</Application>
  <PresentationFormat>On-screen Show (4:3)</PresentationFormat>
  <Paragraphs>136</Paragraphs>
  <Slides>17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6" baseType="lpstr">
      <vt:lpstr>ＭＳ Ｐゴシック</vt:lpstr>
      <vt:lpstr>Arial</vt:lpstr>
      <vt:lpstr>Calibri</vt:lpstr>
      <vt:lpstr>Calibri Light</vt:lpstr>
      <vt:lpstr>Helvetica</vt:lpstr>
      <vt:lpstr>Lucida Sans</vt:lpstr>
      <vt:lpstr>Times New Roman</vt:lpstr>
      <vt:lpstr>Wingdings</vt:lpstr>
      <vt:lpstr>Office Theme</vt:lpstr>
      <vt:lpstr>Amphibian PFAS Toxicity Reference Values for Ecological Risk Assessment</vt:lpstr>
      <vt:lpstr>Overarching Question</vt:lpstr>
      <vt:lpstr>Project Overview</vt:lpstr>
      <vt:lpstr>Project Overview</vt:lpstr>
      <vt:lpstr>Project Overview</vt:lpstr>
      <vt:lpstr>Primary Objective</vt:lpstr>
      <vt:lpstr>Experimental Approach</vt:lpstr>
      <vt:lpstr>Experimental Approach</vt:lpstr>
      <vt:lpstr>Data Structure</vt:lpstr>
      <vt:lpstr>Data Visualization</vt:lpstr>
      <vt:lpstr>Data Visualization</vt:lpstr>
      <vt:lpstr>Data Visualization</vt:lpstr>
      <vt:lpstr>Data Visualization</vt:lpstr>
      <vt:lpstr>Data Analysis</vt:lpstr>
      <vt:lpstr>What DEEDS does for us</vt:lpstr>
      <vt:lpstr>Challenges associated with data structure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Amphibian PFAS Ecotoxicology</dc:title>
  <dc:creator>Wes Flynn</dc:creator>
  <cp:lastModifiedBy>Ann Christine Catlin</cp:lastModifiedBy>
  <cp:revision>42</cp:revision>
  <dcterms:created xsi:type="dcterms:W3CDTF">2018-06-25T12:43:16Z</dcterms:created>
  <dcterms:modified xsi:type="dcterms:W3CDTF">2018-06-29T13:07:41Z</dcterms:modified>
</cp:coreProperties>
</file>