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36576000" cy="27432000"/>
  <p:notesSz cx="7315200" cy="9601200"/>
  <p:defaultTextStyle>
    <a:defPPr>
      <a:defRPr lang="en-US"/>
    </a:defPPr>
    <a:lvl1pPr algn="l" defTabSz="2133478" rtl="0" fontAlgn="base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2133478" indent="-1600109" algn="l" defTabSz="2133478" rtl="0" fontAlgn="base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4266956" indent="-3200217" algn="l" defTabSz="2133478" rtl="0" fontAlgn="base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6400434" indent="-4800326" algn="l" defTabSz="2133478" rtl="0" fontAlgn="base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8533912" indent="-6400434" algn="l" defTabSz="2133478" rtl="0" fontAlgn="base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666848" algn="l" defTabSz="1066739" rtl="0" eaLnBrk="1" latinLnBrk="0" hangingPunct="1">
      <a:defRPr sz="8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3200217" algn="l" defTabSz="1066739" rtl="0" eaLnBrk="1" latinLnBrk="0" hangingPunct="1">
      <a:defRPr sz="8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733587" algn="l" defTabSz="1066739" rtl="0" eaLnBrk="1" latinLnBrk="0" hangingPunct="1">
      <a:defRPr sz="8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4266956" algn="l" defTabSz="1066739" rtl="0" eaLnBrk="1" latinLnBrk="0" hangingPunct="1">
      <a:defRPr sz="8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6"/>
    <a:srgbClr val="0085B4"/>
    <a:srgbClr val="0091C4"/>
    <a:srgbClr val="83D2F5"/>
    <a:srgbClr val="1D6496"/>
    <a:srgbClr val="1B5D98"/>
    <a:srgbClr val="1D6482"/>
    <a:srgbClr val="1D82A0"/>
    <a:srgbClr val="1D647D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8" autoAdjust="0"/>
    <p:restoredTop sz="93929" autoAdjust="0"/>
  </p:normalViewPr>
  <p:slideViewPr>
    <p:cSldViewPr snapToObjects="1">
      <p:cViewPr>
        <p:scale>
          <a:sx n="25" d="100"/>
          <a:sy n="25" d="100"/>
        </p:scale>
        <p:origin x="-1086" y="-186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80710"/>
          </a:xfrm>
          <a:prstGeom prst="rect">
            <a:avLst/>
          </a:prstGeom>
        </p:spPr>
        <p:txBody>
          <a:bodyPr vert="horz" lIns="93827" tIns="46913" rIns="93827" bIns="469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80710"/>
          </a:xfrm>
          <a:prstGeom prst="rect">
            <a:avLst/>
          </a:prstGeom>
        </p:spPr>
        <p:txBody>
          <a:bodyPr vert="horz" lIns="93827" tIns="46913" rIns="93827" bIns="46913" rtlCol="0"/>
          <a:lstStyle>
            <a:lvl1pPr algn="r">
              <a:defRPr sz="1200"/>
            </a:lvl1pPr>
          </a:lstStyle>
          <a:p>
            <a:fld id="{5974C86F-15D2-45CC-9BFA-74B7D835F991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27" tIns="46913" rIns="93827" bIns="469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245"/>
            <a:ext cx="5852814" cy="4321515"/>
          </a:xfrm>
          <a:prstGeom prst="rect">
            <a:avLst/>
          </a:prstGeom>
        </p:spPr>
        <p:txBody>
          <a:bodyPr vert="horz" lIns="93827" tIns="46913" rIns="93827" bIns="469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8867"/>
            <a:ext cx="3170138" cy="480710"/>
          </a:xfrm>
          <a:prstGeom prst="rect">
            <a:avLst/>
          </a:prstGeom>
        </p:spPr>
        <p:txBody>
          <a:bodyPr vert="horz" lIns="93827" tIns="46913" rIns="93827" bIns="469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18867"/>
            <a:ext cx="3170138" cy="480710"/>
          </a:xfrm>
          <a:prstGeom prst="rect">
            <a:avLst/>
          </a:prstGeom>
        </p:spPr>
        <p:txBody>
          <a:bodyPr vert="horz" lIns="93827" tIns="46913" rIns="93827" bIns="46913" rtlCol="0" anchor="b"/>
          <a:lstStyle>
            <a:lvl1pPr algn="r">
              <a:defRPr sz="1200"/>
            </a:lvl1pPr>
          </a:lstStyle>
          <a:p>
            <a:fld id="{67BB0DF8-D490-42F7-B28F-C3FCE796F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3370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6739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0109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3478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6848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0217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3587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66956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0DF8-D490-42F7-B28F-C3FCE796F4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6576000" cy="27432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6696" tIns="213348" rIns="426696" bIns="21334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261253" y="279023"/>
            <a:ext cx="36053488" cy="2676880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26696" tIns="213348" rIns="426696" bIns="2133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181600" y="12801600"/>
            <a:ext cx="25603200" cy="6400800"/>
          </a:xfrm>
        </p:spPr>
        <p:txBody>
          <a:bodyPr/>
          <a:lstStyle>
            <a:lvl1pPr marL="0" indent="0" algn="ctr">
              <a:buNone/>
              <a:defRPr sz="12100">
                <a:solidFill>
                  <a:schemeClr val="tx2"/>
                </a:solidFill>
              </a:defRPr>
            </a:lvl1pPr>
            <a:lvl2pPr marL="2133478" indent="0" algn="ctr">
              <a:buNone/>
            </a:lvl2pPr>
            <a:lvl3pPr marL="4266956" indent="0" algn="ctr">
              <a:buNone/>
            </a:lvl3pPr>
            <a:lvl4pPr marL="6400434" indent="0" algn="ctr">
              <a:buNone/>
            </a:lvl4pPr>
            <a:lvl5pPr marL="8533912" indent="0" algn="ctr">
              <a:buNone/>
            </a:lvl5pPr>
            <a:lvl6pPr marL="10667390" indent="0" algn="ctr">
              <a:buNone/>
            </a:lvl6pPr>
            <a:lvl7pPr marL="12800868" indent="0" algn="ctr">
              <a:buNone/>
            </a:lvl7pPr>
            <a:lvl8pPr marL="14934347" indent="0" algn="ctr">
              <a:buNone/>
            </a:lvl8pPr>
            <a:lvl9pPr marL="1706782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6C8B4-52C1-4E73-A06F-1C65AE6986B4}" type="datetime1">
              <a:rPr lang="en-US" smtClean="0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21245E-73C9-4EB9-80C4-9601BA469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28800" y="6023723"/>
            <a:ext cx="32918400" cy="588010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DA719B-B1B1-4B5A-A305-0794D965AED9}" type="datetime1">
              <a:rPr lang="en-US" smtClean="0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42D0-B446-4293-AE63-D6FB02D9C7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98566"/>
            <a:ext cx="8046720" cy="234061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0" y="1098563"/>
            <a:ext cx="22250400" cy="234061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90681-C56D-4279-84F4-2D31632922C8}" type="datetime1">
              <a:rPr lang="en-US" smtClean="0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3024C-1455-4A04-A239-A145370C5E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BB6139-1F5E-45D3-8175-8DF83043B6D4}" type="datetime1">
              <a:rPr lang="en-US" smtClean="0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39659-F3C7-4137-A1A1-E9B9ECD399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657600" y="5791200"/>
            <a:ext cx="31089600" cy="18288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6576000" cy="27432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6696" tIns="213348" rIns="426696" bIns="21334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261253" y="279023"/>
            <a:ext cx="36053488" cy="2676880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26696" tIns="213348" rIns="426696" bIns="2133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3810003"/>
            <a:ext cx="31089600" cy="5448300"/>
          </a:xfrm>
        </p:spPr>
        <p:txBody>
          <a:bodyPr anchor="b" anchorCtr="0"/>
          <a:lstStyle>
            <a:lvl1pPr algn="l">
              <a:buNone/>
              <a:defRPr sz="187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0191752"/>
            <a:ext cx="31089600" cy="5353048"/>
          </a:xfrm>
        </p:spPr>
        <p:txBody>
          <a:bodyPr anchor="t" anchorCtr="0"/>
          <a:lstStyle>
            <a:lvl1pPr marL="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A7D18-C0EE-434B-86DA-42B0CD6BF644}" type="datetime1">
              <a:rPr lang="en-US" smtClean="0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24688800"/>
            <a:ext cx="16002000" cy="1828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277651" y="9507320"/>
            <a:ext cx="36054060" cy="3657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26696" tIns="213348" rIns="426696" bIns="2133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76587" y="9365903"/>
            <a:ext cx="36055124" cy="182876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26696" tIns="213348" rIns="426696" bIns="2133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73227" y="9875520"/>
            <a:ext cx="36058484" cy="18288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26696" tIns="213348" rIns="426696" bIns="2133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5216" y="24835104"/>
            <a:ext cx="1828800" cy="1828800"/>
          </a:xfrm>
        </p:spPr>
        <p:txBody>
          <a:bodyPr/>
          <a:lstStyle/>
          <a:p>
            <a:pPr>
              <a:defRPr/>
            </a:pPr>
            <a:fld id="{74F12F60-85FA-4812-88E6-95B8A1FE0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B4834-6155-4D46-9369-2E35E6F7C356}" type="datetime1">
              <a:rPr lang="en-US" smtClean="0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D2220-A6DC-4E38-A8B2-92B9B0C6F8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657600" y="5791200"/>
            <a:ext cx="14996160" cy="18288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9735800" y="5791200"/>
            <a:ext cx="14996160" cy="18288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092200"/>
            <a:ext cx="31089600" cy="4572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5791200"/>
            <a:ext cx="14935200" cy="3048000"/>
          </a:xfrm>
          <a:noFill/>
          <a:ln w="12700" cap="sq" cmpd="sng" algn="ctr">
            <a:noFill/>
            <a:prstDash val="solid"/>
          </a:ln>
        </p:spPr>
        <p:txBody>
          <a:bodyPr lIns="426696" anchor="b" anchorCtr="0">
            <a:noAutofit/>
          </a:bodyPr>
          <a:lstStyle>
            <a:lvl1pPr marL="0" indent="0">
              <a:buNone/>
              <a:defRPr sz="11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9300" b="1"/>
            </a:lvl2pPr>
            <a:lvl3pPr>
              <a:buNone/>
              <a:defRPr sz="8400" b="1"/>
            </a:lvl3pPr>
            <a:lvl4pPr>
              <a:buNone/>
              <a:defRPr sz="7500" b="1"/>
            </a:lvl4pPr>
            <a:lvl5pPr>
              <a:buNone/>
              <a:defRPr sz="7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9812000" y="5791200"/>
            <a:ext cx="14935200" cy="3048000"/>
          </a:xfrm>
          <a:noFill/>
          <a:ln w="12700" cap="sq" cmpd="sng" algn="ctr">
            <a:noFill/>
            <a:prstDash val="solid"/>
          </a:ln>
        </p:spPr>
        <p:txBody>
          <a:bodyPr lIns="426696" anchor="b" anchorCtr="0">
            <a:noAutofit/>
          </a:bodyPr>
          <a:lstStyle>
            <a:lvl1pPr marL="0" indent="0">
              <a:buNone/>
              <a:defRPr sz="11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9300" b="1"/>
            </a:lvl2pPr>
            <a:lvl3pPr>
              <a:buNone/>
              <a:defRPr sz="8400" b="1"/>
            </a:lvl3pPr>
            <a:lvl4pPr>
              <a:buNone/>
              <a:defRPr sz="7500" b="1"/>
            </a:lvl4pPr>
            <a:lvl5pPr>
              <a:buNone/>
              <a:defRPr sz="7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04BAA-FD6B-43C1-B494-23D6F3318D48}" type="datetime1">
              <a:rPr lang="en-US" smtClean="0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5686-A383-4EC6-BC7E-1F8230F94C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657600" y="8991600"/>
            <a:ext cx="14935200" cy="15544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19812000" y="8991600"/>
            <a:ext cx="14935200" cy="15544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A36BE-A4F7-430C-A3A1-D0AC8C938495}" type="datetime1">
              <a:rPr lang="en-US" smtClean="0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BC6C2-0393-49C7-95EF-8FAD46E9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639EC-0CF6-4CAF-A9F5-682AA7C4C422}" type="datetime1">
              <a:rPr lang="en-US" smtClean="0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67EE3-E38E-4417-8B8E-0A3DD52B6B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6576000" cy="27432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26696" tIns="213348" rIns="426696" bIns="21334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256033" y="279020"/>
            <a:ext cx="36053488" cy="2677363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26696" tIns="213348" rIns="426696" bIns="2133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092200"/>
            <a:ext cx="31089600" cy="4572000"/>
          </a:xfrm>
        </p:spPr>
        <p:txBody>
          <a:bodyPr anchor="b" anchorCtr="0"/>
          <a:lstStyle>
            <a:lvl1pPr algn="l">
              <a:buNone/>
              <a:defRPr sz="18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00" y="6400800"/>
            <a:ext cx="7620000" cy="17983200"/>
          </a:xfrm>
        </p:spPr>
        <p:txBody>
          <a:bodyPr/>
          <a:lstStyle>
            <a:lvl1pPr marL="0" indent="0">
              <a:buNone/>
              <a:defRPr sz="8400"/>
            </a:lvl1pPr>
            <a:lvl2pPr>
              <a:buNone/>
              <a:defRPr sz="5600"/>
            </a:lvl2pPr>
            <a:lvl3pPr>
              <a:buNone/>
              <a:defRPr sz="4700"/>
            </a:lvl3pPr>
            <a:lvl4pPr>
              <a:buNone/>
              <a:defRPr sz="4200"/>
            </a:lvl4pPr>
            <a:lvl5pPr>
              <a:buNone/>
              <a:defRPr sz="4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4062D-D2C3-4300-903D-722B7D676F63}" type="datetime1">
              <a:rPr lang="en-US" smtClean="0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0ADDE-5253-45B3-9421-D31996523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11887200" y="6400800"/>
            <a:ext cx="22860000" cy="17983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9602200"/>
            <a:ext cx="29260800" cy="2089153"/>
          </a:xfrm>
        </p:spPr>
        <p:txBody>
          <a:bodyPr anchor="ctr">
            <a:noAutofit/>
          </a:bodyPr>
          <a:lstStyle>
            <a:lvl1pPr algn="l">
              <a:buNone/>
              <a:defRPr sz="13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21783300"/>
            <a:ext cx="29260800" cy="2743200"/>
          </a:xfrm>
        </p:spPr>
        <p:txBody>
          <a:bodyPr/>
          <a:lstStyle>
            <a:lvl1pPr marL="0" indent="0">
              <a:buFontTx/>
              <a:buNone/>
              <a:defRPr sz="7500"/>
            </a:lvl1pPr>
            <a:lvl2pPr>
              <a:defRPr sz="5600"/>
            </a:lvl2pPr>
            <a:lvl3pPr>
              <a:defRPr sz="4700"/>
            </a:lvl3pPr>
            <a:lvl4pPr>
              <a:defRPr sz="4200"/>
            </a:lvl4pPr>
            <a:lvl5pPr>
              <a:defRPr sz="4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7168D-DB84-4ADC-90E9-67DDA8A95FBE}" type="datetime1">
              <a:rPr lang="en-US" smtClean="0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24688800"/>
            <a:ext cx="15544800" cy="1828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5216" y="24835104"/>
            <a:ext cx="1828800" cy="1828800"/>
          </a:xfrm>
        </p:spPr>
        <p:txBody>
          <a:bodyPr/>
          <a:lstStyle/>
          <a:p>
            <a:pPr>
              <a:defRPr/>
            </a:pPr>
            <a:fld id="{AEE71C7A-B68A-46CA-901E-84BCFDD27A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273228" y="18734220"/>
            <a:ext cx="36027360" cy="3657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26696" tIns="213348" rIns="426696" bIns="2133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274035" y="18601900"/>
            <a:ext cx="36026556" cy="182876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26696" tIns="213348" rIns="426696" bIns="2133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74044" y="19092897"/>
            <a:ext cx="36026548" cy="19522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26696" tIns="213348" rIns="426696" bIns="2133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3236" y="266703"/>
            <a:ext cx="36007492" cy="183261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9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6576000" cy="27432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6696" tIns="213348" rIns="426696" bIns="21334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256033" y="279020"/>
            <a:ext cx="36053488" cy="2677363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26696" tIns="213348" rIns="426696" bIns="21334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0" y="1098553"/>
            <a:ext cx="31089600" cy="4572000"/>
          </a:xfrm>
          <a:prstGeom prst="rect">
            <a:avLst/>
          </a:prstGeom>
        </p:spPr>
        <p:txBody>
          <a:bodyPr lIns="426696" tIns="213348" rIns="426696" bIns="42669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0" y="5791200"/>
            <a:ext cx="31089600" cy="18288000"/>
          </a:xfrm>
          <a:prstGeom prst="rect">
            <a:avLst/>
          </a:prstGeom>
        </p:spPr>
        <p:txBody>
          <a:bodyPr lIns="426696" tIns="213348" rIns="426696" bIns="21334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4688800" y="24765000"/>
            <a:ext cx="9906000" cy="1905000"/>
          </a:xfrm>
          <a:prstGeom prst="rect">
            <a:avLst/>
          </a:prstGeom>
        </p:spPr>
        <p:txBody>
          <a:bodyPr lIns="426696" tIns="213348" rIns="426696" bIns="213348" anchor="ctr" anchorCtr="0"/>
          <a:lstStyle>
            <a:lvl1pPr algn="r" eaLnBrk="1" latinLnBrk="0" hangingPunct="1">
              <a:defRPr kumimoji="0" sz="6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C81353-E12C-45E4-A847-CFC8783A5D00}" type="datetime1">
              <a:rPr lang="en-US" smtClean="0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57600" y="24688800"/>
            <a:ext cx="15849600" cy="1828800"/>
          </a:xfrm>
          <a:prstGeom prst="rect">
            <a:avLst/>
          </a:prstGeom>
        </p:spPr>
        <p:txBody>
          <a:bodyPr lIns="426696" tIns="213348" rIns="426696" bIns="213348" anchor="ctr" anchorCtr="0"/>
          <a:lstStyle>
            <a:lvl1pPr eaLnBrk="1" latinLnBrk="0" hangingPunct="1">
              <a:defRPr kumimoji="0" sz="6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85216" y="24841200"/>
            <a:ext cx="1828800" cy="18288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6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A6C4C16-B173-487D-A90C-73C7E35FD2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18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0087" indent="-1280087" algn="l" rtl="0" eaLnBrk="1" latinLnBrk="0" hangingPunct="1">
        <a:spcBef>
          <a:spcPts val="2707"/>
        </a:spcBef>
        <a:buClr>
          <a:schemeClr val="accent1"/>
        </a:buClr>
        <a:buSzPct val="85000"/>
        <a:buFont typeface="Wingdings 2"/>
        <a:buChar char=""/>
        <a:defRPr kumimoji="0"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174" indent="-1066739" algn="l" rtl="0" eaLnBrk="1" latinLnBrk="0" hangingPunct="1">
        <a:spcBef>
          <a:spcPts val="1727"/>
        </a:spcBef>
        <a:buClr>
          <a:schemeClr val="accent2"/>
        </a:buClr>
        <a:buSzPct val="85000"/>
        <a:buFont typeface="Wingdings 2"/>
        <a:buChar char=""/>
        <a:defRPr kumimoji="0"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261" indent="-1066739" algn="l" rtl="0" eaLnBrk="1" latinLnBrk="0" hangingPunct="1">
        <a:spcBef>
          <a:spcPts val="1727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347" indent="-1066739" algn="l" rtl="0" eaLnBrk="1" latinLnBrk="0" hangingPunct="1">
        <a:spcBef>
          <a:spcPts val="1727"/>
        </a:spcBef>
        <a:buClr>
          <a:schemeClr val="accent3"/>
        </a:buClr>
        <a:buSzPct val="80000"/>
        <a:buFont typeface="Wingdings 2"/>
        <a:buChar char=""/>
        <a:defRPr kumimoji="0"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434" indent="-1066739" algn="l" rtl="0" eaLnBrk="1" latinLnBrk="0" hangingPunct="1">
        <a:spcBef>
          <a:spcPts val="1727"/>
        </a:spcBef>
        <a:buClr>
          <a:schemeClr val="accent3"/>
        </a:buClr>
        <a:buFontTx/>
        <a:buChar char="o"/>
        <a:defRPr kumimoji="0"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7680521" indent="-1066739" algn="l" rtl="0" eaLnBrk="1" latinLnBrk="0" hangingPunct="1">
        <a:spcBef>
          <a:spcPts val="1727"/>
        </a:spcBef>
        <a:buClr>
          <a:schemeClr val="accent3"/>
        </a:buClr>
        <a:buChar char="•"/>
        <a:defRPr kumimoji="0" sz="8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960608" indent="-1066739" algn="l" rtl="0" eaLnBrk="1" latinLnBrk="0" hangingPunct="1">
        <a:spcBef>
          <a:spcPts val="1727"/>
        </a:spcBef>
        <a:buClr>
          <a:schemeClr val="accent2"/>
        </a:buClr>
        <a:buChar char="•"/>
        <a:defRPr kumimoji="0"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40695" indent="-1066739" algn="l" rtl="0" eaLnBrk="1" latinLnBrk="0" hangingPunct="1">
        <a:spcBef>
          <a:spcPts val="1727"/>
        </a:spcBef>
        <a:buClr>
          <a:schemeClr val="accent1">
            <a:tint val="60000"/>
          </a:schemeClr>
        </a:buClr>
        <a:buChar char="•"/>
        <a:defRPr kumimoji="0"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782" indent="-1066739" algn="l" rtl="0" eaLnBrk="1" latinLnBrk="0" hangingPunct="1">
        <a:spcBef>
          <a:spcPts val="1727"/>
        </a:spcBef>
        <a:buClr>
          <a:schemeClr val="accent2">
            <a:tint val="60000"/>
          </a:schemeClr>
        </a:buClr>
        <a:buChar char="•"/>
        <a:defRPr kumimoji="0"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33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266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4004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5339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667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8008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9343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0678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wmf"/><Relationship Id="rId1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jpeg"/><Relationship Id="rId7" Type="http://schemas.openxmlformats.org/officeDocument/2006/relationships/image" Target="../media/image7.png"/><Relationship Id="rId12" Type="http://schemas.openxmlformats.org/officeDocument/2006/relationships/oleObject" Target="../embeddings/oleObject1.bin"/><Relationship Id="rId1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3.wmf"/><Relationship Id="rId23" Type="http://schemas.openxmlformats.org/officeDocument/2006/relationships/image" Target="../media/image18.PNG"/><Relationship Id="rId10" Type="http://schemas.openxmlformats.org/officeDocument/2006/relationships/image" Target="../media/image10.png"/><Relationship Id="rId19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6252" y="2438400"/>
            <a:ext cx="36700326" cy="251112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283025" y="25510188"/>
            <a:ext cx="11345112" cy="2089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239228" y="4741607"/>
            <a:ext cx="35029190" cy="20768581"/>
          </a:xfrm>
          <a:custGeom>
            <a:avLst/>
            <a:gdLst>
              <a:gd name="connsiteX0" fmla="*/ 532422 w 35029190"/>
              <a:gd name="connsiteY0" fmla="*/ 9088693 h 20768581"/>
              <a:gd name="connsiteX1" fmla="*/ 1275372 w 35029190"/>
              <a:gd name="connsiteY1" fmla="*/ 17661193 h 20768581"/>
              <a:gd name="connsiteX2" fmla="*/ 8933472 w 35029190"/>
              <a:gd name="connsiteY2" fmla="*/ 12746293 h 20768581"/>
              <a:gd name="connsiteX3" fmla="*/ 22535172 w 35029190"/>
              <a:gd name="connsiteY3" fmla="*/ 11546143 h 20768581"/>
              <a:gd name="connsiteX4" fmla="*/ 22706622 w 35029190"/>
              <a:gd name="connsiteY4" fmla="*/ 3145093 h 20768581"/>
              <a:gd name="connsiteX5" fmla="*/ 30307572 w 35029190"/>
              <a:gd name="connsiteY5" fmla="*/ 1843 h 20768581"/>
              <a:gd name="connsiteX6" fmla="*/ 34822422 w 35029190"/>
              <a:gd name="connsiteY6" fmla="*/ 3487993 h 20768581"/>
              <a:gd name="connsiteX7" fmla="*/ 32936472 w 35029190"/>
              <a:gd name="connsiteY7" fmla="*/ 7488493 h 20768581"/>
              <a:gd name="connsiteX8" fmla="*/ 34708122 w 35029190"/>
              <a:gd name="connsiteY8" fmla="*/ 687643 h 20768581"/>
              <a:gd name="connsiteX9" fmla="*/ 25106922 w 35029190"/>
              <a:gd name="connsiteY9" fmla="*/ 1944943 h 20768581"/>
              <a:gd name="connsiteX10" fmla="*/ 22420872 w 35029190"/>
              <a:gd name="connsiteY10" fmla="*/ 1830643 h 20768581"/>
              <a:gd name="connsiteX11" fmla="*/ 22763772 w 35029190"/>
              <a:gd name="connsiteY11" fmla="*/ 9603043 h 20768581"/>
              <a:gd name="connsiteX12" fmla="*/ 23049522 w 35029190"/>
              <a:gd name="connsiteY12" fmla="*/ 13717843 h 20768581"/>
              <a:gd name="connsiteX13" fmla="*/ 16991622 w 35029190"/>
              <a:gd name="connsiteY13" fmla="*/ 12003343 h 20768581"/>
              <a:gd name="connsiteX14" fmla="*/ 7733322 w 35029190"/>
              <a:gd name="connsiteY14" fmla="*/ 10403143 h 20768581"/>
              <a:gd name="connsiteX15" fmla="*/ 11448072 w 35029190"/>
              <a:gd name="connsiteY15" fmla="*/ 20232943 h 20768581"/>
              <a:gd name="connsiteX16" fmla="*/ 7733322 w 35029190"/>
              <a:gd name="connsiteY16" fmla="*/ 19089943 h 20768581"/>
              <a:gd name="connsiteX17" fmla="*/ 12019572 w 35029190"/>
              <a:gd name="connsiteY17" fmla="*/ 15889543 h 20768581"/>
              <a:gd name="connsiteX18" fmla="*/ 4647222 w 35029190"/>
              <a:gd name="connsiteY18" fmla="*/ 14803693 h 20768581"/>
              <a:gd name="connsiteX19" fmla="*/ 989622 w 35029190"/>
              <a:gd name="connsiteY19" fmla="*/ 13432093 h 20768581"/>
              <a:gd name="connsiteX20" fmla="*/ 5618772 w 35029190"/>
              <a:gd name="connsiteY20" fmla="*/ 7888543 h 20768581"/>
              <a:gd name="connsiteX21" fmla="*/ 303822 w 35029190"/>
              <a:gd name="connsiteY21" fmla="*/ 8688643 h 20768581"/>
              <a:gd name="connsiteX22" fmla="*/ 646722 w 35029190"/>
              <a:gd name="connsiteY22" fmla="*/ 8917243 h 20768581"/>
              <a:gd name="connsiteX23" fmla="*/ 589572 w 35029190"/>
              <a:gd name="connsiteY23" fmla="*/ 8917243 h 20768581"/>
              <a:gd name="connsiteX24" fmla="*/ 532422 w 35029190"/>
              <a:gd name="connsiteY24" fmla="*/ 9202993 h 20768581"/>
              <a:gd name="connsiteX25" fmla="*/ 646722 w 35029190"/>
              <a:gd name="connsiteY25" fmla="*/ 9031543 h 20768581"/>
              <a:gd name="connsiteX26" fmla="*/ 761022 w 35029190"/>
              <a:gd name="connsiteY26" fmla="*/ 8974393 h 20768581"/>
              <a:gd name="connsiteX27" fmla="*/ 360972 w 35029190"/>
              <a:gd name="connsiteY27" fmla="*/ 8860093 h 20768581"/>
              <a:gd name="connsiteX28" fmla="*/ 360972 w 35029190"/>
              <a:gd name="connsiteY28" fmla="*/ 8688643 h 20768581"/>
              <a:gd name="connsiteX29" fmla="*/ 646722 w 35029190"/>
              <a:gd name="connsiteY29" fmla="*/ 8917243 h 20768581"/>
              <a:gd name="connsiteX30" fmla="*/ 703872 w 35029190"/>
              <a:gd name="connsiteY30" fmla="*/ 9317293 h 20768581"/>
              <a:gd name="connsiteX31" fmla="*/ 703872 w 35029190"/>
              <a:gd name="connsiteY31" fmla="*/ 9031543 h 20768581"/>
              <a:gd name="connsiteX32" fmla="*/ 703872 w 35029190"/>
              <a:gd name="connsiteY32" fmla="*/ 9145843 h 2076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029190" h="20768581">
                <a:moveTo>
                  <a:pt x="532422" y="9088693"/>
                </a:moveTo>
                <a:cubicBezTo>
                  <a:pt x="203809" y="13070143"/>
                  <a:pt x="-124803" y="17051593"/>
                  <a:pt x="1275372" y="17661193"/>
                </a:cubicBezTo>
                <a:cubicBezTo>
                  <a:pt x="2675547" y="18270793"/>
                  <a:pt x="5390172" y="13765468"/>
                  <a:pt x="8933472" y="12746293"/>
                </a:cubicBezTo>
                <a:cubicBezTo>
                  <a:pt x="12476772" y="11727118"/>
                  <a:pt x="20239647" y="13146343"/>
                  <a:pt x="22535172" y="11546143"/>
                </a:cubicBezTo>
                <a:cubicBezTo>
                  <a:pt x="24830697" y="9945943"/>
                  <a:pt x="21411222" y="5069143"/>
                  <a:pt x="22706622" y="3145093"/>
                </a:cubicBezTo>
                <a:cubicBezTo>
                  <a:pt x="24002022" y="1221043"/>
                  <a:pt x="28288272" y="-55307"/>
                  <a:pt x="30307572" y="1843"/>
                </a:cubicBezTo>
                <a:cubicBezTo>
                  <a:pt x="32326872" y="58993"/>
                  <a:pt x="34384272" y="2240218"/>
                  <a:pt x="34822422" y="3487993"/>
                </a:cubicBezTo>
                <a:cubicBezTo>
                  <a:pt x="35260572" y="4735768"/>
                  <a:pt x="32955522" y="7955218"/>
                  <a:pt x="32936472" y="7488493"/>
                </a:cubicBezTo>
                <a:cubicBezTo>
                  <a:pt x="32917422" y="7021768"/>
                  <a:pt x="36013047" y="1611568"/>
                  <a:pt x="34708122" y="687643"/>
                </a:cubicBezTo>
                <a:cubicBezTo>
                  <a:pt x="33403197" y="-236282"/>
                  <a:pt x="27154797" y="1754443"/>
                  <a:pt x="25106922" y="1944943"/>
                </a:cubicBezTo>
                <a:cubicBezTo>
                  <a:pt x="23059047" y="2135443"/>
                  <a:pt x="22811397" y="554293"/>
                  <a:pt x="22420872" y="1830643"/>
                </a:cubicBezTo>
                <a:cubicBezTo>
                  <a:pt x="22030347" y="3106993"/>
                  <a:pt x="22658997" y="7621843"/>
                  <a:pt x="22763772" y="9603043"/>
                </a:cubicBezTo>
                <a:cubicBezTo>
                  <a:pt x="22868547" y="11584243"/>
                  <a:pt x="24011547" y="13317793"/>
                  <a:pt x="23049522" y="13717843"/>
                </a:cubicBezTo>
                <a:cubicBezTo>
                  <a:pt x="22087497" y="14117893"/>
                  <a:pt x="19544322" y="12555793"/>
                  <a:pt x="16991622" y="12003343"/>
                </a:cubicBezTo>
                <a:cubicBezTo>
                  <a:pt x="14438922" y="11450893"/>
                  <a:pt x="8657247" y="9031543"/>
                  <a:pt x="7733322" y="10403143"/>
                </a:cubicBezTo>
                <a:cubicBezTo>
                  <a:pt x="6809397" y="11774743"/>
                  <a:pt x="11448072" y="18785143"/>
                  <a:pt x="11448072" y="20232943"/>
                </a:cubicBezTo>
                <a:cubicBezTo>
                  <a:pt x="11448072" y="21680743"/>
                  <a:pt x="7638072" y="19813843"/>
                  <a:pt x="7733322" y="19089943"/>
                </a:cubicBezTo>
                <a:cubicBezTo>
                  <a:pt x="7828572" y="18366043"/>
                  <a:pt x="12533922" y="16603918"/>
                  <a:pt x="12019572" y="15889543"/>
                </a:cubicBezTo>
                <a:cubicBezTo>
                  <a:pt x="11505222" y="15175168"/>
                  <a:pt x="6485547" y="15213268"/>
                  <a:pt x="4647222" y="14803693"/>
                </a:cubicBezTo>
                <a:cubicBezTo>
                  <a:pt x="2808897" y="14394118"/>
                  <a:pt x="827697" y="14584618"/>
                  <a:pt x="989622" y="13432093"/>
                </a:cubicBezTo>
                <a:cubicBezTo>
                  <a:pt x="1151547" y="12279568"/>
                  <a:pt x="5733072" y="8679118"/>
                  <a:pt x="5618772" y="7888543"/>
                </a:cubicBezTo>
                <a:cubicBezTo>
                  <a:pt x="5504472" y="7097968"/>
                  <a:pt x="1132497" y="8517193"/>
                  <a:pt x="303822" y="8688643"/>
                </a:cubicBezTo>
                <a:cubicBezTo>
                  <a:pt x="-524853" y="8860093"/>
                  <a:pt x="599097" y="8879143"/>
                  <a:pt x="646722" y="8917243"/>
                </a:cubicBezTo>
                <a:cubicBezTo>
                  <a:pt x="694347" y="8955343"/>
                  <a:pt x="608622" y="8869618"/>
                  <a:pt x="589572" y="8917243"/>
                </a:cubicBezTo>
                <a:cubicBezTo>
                  <a:pt x="570522" y="8964868"/>
                  <a:pt x="522897" y="9183943"/>
                  <a:pt x="532422" y="9202993"/>
                </a:cubicBezTo>
                <a:cubicBezTo>
                  <a:pt x="541947" y="9222043"/>
                  <a:pt x="608622" y="9069643"/>
                  <a:pt x="646722" y="9031543"/>
                </a:cubicBezTo>
                <a:cubicBezTo>
                  <a:pt x="684822" y="8993443"/>
                  <a:pt x="808647" y="9002968"/>
                  <a:pt x="761022" y="8974393"/>
                </a:cubicBezTo>
                <a:cubicBezTo>
                  <a:pt x="713397" y="8945818"/>
                  <a:pt x="427647" y="8907718"/>
                  <a:pt x="360972" y="8860093"/>
                </a:cubicBezTo>
                <a:cubicBezTo>
                  <a:pt x="294297" y="8812468"/>
                  <a:pt x="313347" y="8679118"/>
                  <a:pt x="360972" y="8688643"/>
                </a:cubicBezTo>
                <a:cubicBezTo>
                  <a:pt x="408597" y="8698168"/>
                  <a:pt x="589572" y="8812468"/>
                  <a:pt x="646722" y="8917243"/>
                </a:cubicBezTo>
                <a:cubicBezTo>
                  <a:pt x="703872" y="9022018"/>
                  <a:pt x="694347" y="9298243"/>
                  <a:pt x="703872" y="9317293"/>
                </a:cubicBezTo>
                <a:cubicBezTo>
                  <a:pt x="713397" y="9336343"/>
                  <a:pt x="703872" y="9031543"/>
                  <a:pt x="703872" y="9031543"/>
                </a:cubicBezTo>
                <a:lnTo>
                  <a:pt x="703872" y="9145843"/>
                </a:lnTo>
              </a:path>
            </a:pathLst>
          </a:custGeom>
          <a:solidFill>
            <a:srgbClr val="0091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172326" y="4167690"/>
            <a:ext cx="33311984" cy="21427029"/>
          </a:xfrm>
          <a:custGeom>
            <a:avLst/>
            <a:gdLst>
              <a:gd name="connsiteX0" fmla="*/ 599324 w 33311984"/>
              <a:gd name="connsiteY0" fmla="*/ 4260 h 21427029"/>
              <a:gd name="connsiteX1" fmla="*/ 999374 w 33311984"/>
              <a:gd name="connsiteY1" fmla="*/ 5376360 h 21427029"/>
              <a:gd name="connsiteX2" fmla="*/ 7400174 w 33311984"/>
              <a:gd name="connsiteY2" fmla="*/ 6633660 h 21427029"/>
              <a:gd name="connsiteX3" fmla="*/ 17115674 w 33311984"/>
              <a:gd name="connsiteY3" fmla="*/ 4119060 h 21427029"/>
              <a:gd name="connsiteX4" fmla="*/ 17572874 w 33311984"/>
              <a:gd name="connsiteY4" fmla="*/ 12462960 h 21427029"/>
              <a:gd name="connsiteX5" fmla="*/ 20773274 w 33311984"/>
              <a:gd name="connsiteY5" fmla="*/ 20121060 h 21427029"/>
              <a:gd name="connsiteX6" fmla="*/ 29460074 w 33311984"/>
              <a:gd name="connsiteY6" fmla="*/ 14520360 h 21427029"/>
              <a:gd name="connsiteX7" fmla="*/ 33174824 w 33311984"/>
              <a:gd name="connsiteY7" fmla="*/ 14634660 h 21427029"/>
              <a:gd name="connsiteX8" fmla="*/ 31917524 w 33311984"/>
              <a:gd name="connsiteY8" fmla="*/ 20178210 h 21427029"/>
              <a:gd name="connsiteX9" fmla="*/ 26373974 w 33311984"/>
              <a:gd name="connsiteY9" fmla="*/ 13320210 h 21427029"/>
              <a:gd name="connsiteX10" fmla="*/ 19916024 w 33311984"/>
              <a:gd name="connsiteY10" fmla="*/ 21378360 h 21427029"/>
              <a:gd name="connsiteX11" fmla="*/ 15572624 w 33311984"/>
              <a:gd name="connsiteY11" fmla="*/ 16349160 h 21427029"/>
              <a:gd name="connsiteX12" fmla="*/ 18887324 w 33311984"/>
              <a:gd name="connsiteY12" fmla="*/ 9434010 h 21427029"/>
              <a:gd name="connsiteX13" fmla="*/ 16086974 w 33311984"/>
              <a:gd name="connsiteY13" fmla="*/ 4290510 h 21427029"/>
              <a:gd name="connsiteX14" fmla="*/ 5514224 w 33311984"/>
              <a:gd name="connsiteY14" fmla="*/ 3719010 h 21427029"/>
              <a:gd name="connsiteX15" fmla="*/ 84974 w 33311984"/>
              <a:gd name="connsiteY15" fmla="*/ 6176460 h 21427029"/>
              <a:gd name="connsiteX16" fmla="*/ 2085224 w 33311984"/>
              <a:gd name="connsiteY16" fmla="*/ 1261560 h 21427029"/>
              <a:gd name="connsiteX17" fmla="*/ 542174 w 33311984"/>
              <a:gd name="connsiteY17" fmla="*/ 118560 h 21427029"/>
              <a:gd name="connsiteX18" fmla="*/ 656474 w 33311984"/>
              <a:gd name="connsiteY18" fmla="*/ 118560 h 21427029"/>
              <a:gd name="connsiteX19" fmla="*/ 656474 w 33311984"/>
              <a:gd name="connsiteY19" fmla="*/ 4260 h 21427029"/>
              <a:gd name="connsiteX20" fmla="*/ 599324 w 33311984"/>
              <a:gd name="connsiteY20" fmla="*/ 290010 h 21427029"/>
              <a:gd name="connsiteX21" fmla="*/ 713624 w 33311984"/>
              <a:gd name="connsiteY21" fmla="*/ 175710 h 21427029"/>
              <a:gd name="connsiteX22" fmla="*/ 713624 w 33311984"/>
              <a:gd name="connsiteY22" fmla="*/ 61410 h 21427029"/>
              <a:gd name="connsiteX23" fmla="*/ 713624 w 33311984"/>
              <a:gd name="connsiteY23" fmla="*/ 232860 h 21427029"/>
              <a:gd name="connsiteX24" fmla="*/ 713624 w 33311984"/>
              <a:gd name="connsiteY24" fmla="*/ 118560 h 21427029"/>
              <a:gd name="connsiteX25" fmla="*/ 713624 w 33311984"/>
              <a:gd name="connsiteY25" fmla="*/ 232860 h 21427029"/>
              <a:gd name="connsiteX26" fmla="*/ 713624 w 33311984"/>
              <a:gd name="connsiteY26" fmla="*/ 232860 h 21427029"/>
              <a:gd name="connsiteX27" fmla="*/ 599324 w 33311984"/>
              <a:gd name="connsiteY27" fmla="*/ 175710 h 21427029"/>
              <a:gd name="connsiteX28" fmla="*/ 656474 w 33311984"/>
              <a:gd name="connsiteY28" fmla="*/ 61410 h 21427029"/>
              <a:gd name="connsiteX29" fmla="*/ 599324 w 33311984"/>
              <a:gd name="connsiteY29" fmla="*/ 232860 h 21427029"/>
              <a:gd name="connsiteX30" fmla="*/ 827924 w 33311984"/>
              <a:gd name="connsiteY30" fmla="*/ 175710 h 2142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311984" h="21427029">
                <a:moveTo>
                  <a:pt x="599324" y="4260"/>
                </a:moveTo>
                <a:cubicBezTo>
                  <a:pt x="232611" y="2137860"/>
                  <a:pt x="-134101" y="4271460"/>
                  <a:pt x="999374" y="5376360"/>
                </a:cubicBezTo>
                <a:cubicBezTo>
                  <a:pt x="2132849" y="6481260"/>
                  <a:pt x="4714124" y="6843210"/>
                  <a:pt x="7400174" y="6633660"/>
                </a:cubicBezTo>
                <a:cubicBezTo>
                  <a:pt x="10086224" y="6424110"/>
                  <a:pt x="15420224" y="3147510"/>
                  <a:pt x="17115674" y="4119060"/>
                </a:cubicBezTo>
                <a:cubicBezTo>
                  <a:pt x="18811124" y="5090610"/>
                  <a:pt x="16963274" y="9795960"/>
                  <a:pt x="17572874" y="12462960"/>
                </a:cubicBezTo>
                <a:cubicBezTo>
                  <a:pt x="18182474" y="15129960"/>
                  <a:pt x="18792074" y="19778160"/>
                  <a:pt x="20773274" y="20121060"/>
                </a:cubicBezTo>
                <a:cubicBezTo>
                  <a:pt x="22754474" y="20463960"/>
                  <a:pt x="27393149" y="15434760"/>
                  <a:pt x="29460074" y="14520360"/>
                </a:cubicBezTo>
                <a:cubicBezTo>
                  <a:pt x="31526999" y="13605960"/>
                  <a:pt x="32765249" y="13691685"/>
                  <a:pt x="33174824" y="14634660"/>
                </a:cubicBezTo>
                <a:cubicBezTo>
                  <a:pt x="33584399" y="15577635"/>
                  <a:pt x="33050999" y="20397285"/>
                  <a:pt x="31917524" y="20178210"/>
                </a:cubicBezTo>
                <a:cubicBezTo>
                  <a:pt x="30784049" y="19959135"/>
                  <a:pt x="28374224" y="13120185"/>
                  <a:pt x="26373974" y="13320210"/>
                </a:cubicBezTo>
                <a:cubicBezTo>
                  <a:pt x="24373724" y="13520235"/>
                  <a:pt x="21716249" y="20873535"/>
                  <a:pt x="19916024" y="21378360"/>
                </a:cubicBezTo>
                <a:cubicBezTo>
                  <a:pt x="18115799" y="21883185"/>
                  <a:pt x="15744074" y="18339885"/>
                  <a:pt x="15572624" y="16349160"/>
                </a:cubicBezTo>
                <a:cubicBezTo>
                  <a:pt x="15401174" y="14358435"/>
                  <a:pt x="18801599" y="11443785"/>
                  <a:pt x="18887324" y="9434010"/>
                </a:cubicBezTo>
                <a:cubicBezTo>
                  <a:pt x="18973049" y="7424235"/>
                  <a:pt x="18315824" y="5243010"/>
                  <a:pt x="16086974" y="4290510"/>
                </a:cubicBezTo>
                <a:cubicBezTo>
                  <a:pt x="13858124" y="3338010"/>
                  <a:pt x="8181224" y="3404685"/>
                  <a:pt x="5514224" y="3719010"/>
                </a:cubicBezTo>
                <a:cubicBezTo>
                  <a:pt x="2847224" y="4033335"/>
                  <a:pt x="656474" y="6586035"/>
                  <a:pt x="84974" y="6176460"/>
                </a:cubicBezTo>
                <a:cubicBezTo>
                  <a:pt x="-486526" y="5766885"/>
                  <a:pt x="2009024" y="2271210"/>
                  <a:pt x="2085224" y="1261560"/>
                </a:cubicBezTo>
                <a:cubicBezTo>
                  <a:pt x="2161424" y="251910"/>
                  <a:pt x="780299" y="309060"/>
                  <a:pt x="542174" y="118560"/>
                </a:cubicBezTo>
                <a:cubicBezTo>
                  <a:pt x="304049" y="-71940"/>
                  <a:pt x="637424" y="137610"/>
                  <a:pt x="656474" y="118560"/>
                </a:cubicBezTo>
                <a:cubicBezTo>
                  <a:pt x="675524" y="99510"/>
                  <a:pt x="665999" y="-24315"/>
                  <a:pt x="656474" y="4260"/>
                </a:cubicBezTo>
                <a:cubicBezTo>
                  <a:pt x="646949" y="32835"/>
                  <a:pt x="589799" y="261435"/>
                  <a:pt x="599324" y="290010"/>
                </a:cubicBezTo>
                <a:cubicBezTo>
                  <a:pt x="608849" y="318585"/>
                  <a:pt x="694574" y="213810"/>
                  <a:pt x="713624" y="175710"/>
                </a:cubicBezTo>
                <a:cubicBezTo>
                  <a:pt x="732674" y="137610"/>
                  <a:pt x="713624" y="61410"/>
                  <a:pt x="713624" y="61410"/>
                </a:cubicBezTo>
                <a:lnTo>
                  <a:pt x="713624" y="232860"/>
                </a:lnTo>
                <a:lnTo>
                  <a:pt x="713624" y="118560"/>
                </a:lnTo>
                <a:lnTo>
                  <a:pt x="713624" y="232860"/>
                </a:lnTo>
                <a:lnTo>
                  <a:pt x="713624" y="232860"/>
                </a:lnTo>
                <a:cubicBezTo>
                  <a:pt x="694574" y="223335"/>
                  <a:pt x="608849" y="204285"/>
                  <a:pt x="599324" y="175710"/>
                </a:cubicBezTo>
                <a:cubicBezTo>
                  <a:pt x="589799" y="147135"/>
                  <a:pt x="656474" y="51885"/>
                  <a:pt x="656474" y="61410"/>
                </a:cubicBezTo>
                <a:cubicBezTo>
                  <a:pt x="656474" y="70935"/>
                  <a:pt x="570749" y="213810"/>
                  <a:pt x="599324" y="232860"/>
                </a:cubicBezTo>
                <a:cubicBezTo>
                  <a:pt x="627899" y="251910"/>
                  <a:pt x="808874" y="194760"/>
                  <a:pt x="827924" y="175710"/>
                </a:cubicBezTo>
              </a:path>
            </a:pathLst>
          </a:custGeom>
          <a:solidFill>
            <a:srgbClr val="0091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" y="2895600"/>
            <a:ext cx="10439400" cy="1828800"/>
          </a:xfrm>
          <a:gradFill flip="none" rotWithShape="1">
            <a:gsLst>
              <a:gs pos="0">
                <a:schemeClr val="bg1">
                  <a:lumMod val="65000"/>
                </a:schemeClr>
              </a:gs>
              <a:gs pos="4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270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Emma Crossman-University of Nevada, Reno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emmacrossman@me.com</a:t>
            </a:r>
            <a:endParaRPr lang="en-US" sz="4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Subtitle 13"/>
          <p:cNvSpPr txBox="1">
            <a:spLocks/>
          </p:cNvSpPr>
          <p:nvPr/>
        </p:nvSpPr>
        <p:spPr>
          <a:xfrm>
            <a:off x="26199592" y="2895600"/>
            <a:ext cx="10321090" cy="2057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0">
            <a:solidFill>
              <a:schemeClr val="tx1"/>
            </a:solidFill>
          </a:ln>
        </p:spPr>
        <p:txBody>
          <a:bodyPr lIns="426696" tIns="213348" rIns="426696" bIns="213348">
            <a:normAutofit fontScale="40000" lnSpcReduction="20000"/>
          </a:bodyPr>
          <a:lstStyle>
            <a:lvl1pPr marL="0" indent="0" algn="ctr" rtl="0" eaLnBrk="1" latinLnBrk="0" hangingPunct="1">
              <a:spcBef>
                <a:spcPts val="2707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3347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66956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434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3912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FontTx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67390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None/>
              <a:defRPr kumimoji="0" sz="8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086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934347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67825" indent="0" algn="ctr" rtl="0" eaLnBrk="1" latinLnBrk="0" hangingPunct="1">
              <a:spcBef>
                <a:spcPts val="1727"/>
              </a:spcBef>
              <a:buClr>
                <a:schemeClr val="accent2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7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PIs: Manos </a:t>
            </a:r>
            <a:r>
              <a:rPr lang="en-US" sz="7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Maragakis</a:t>
            </a:r>
            <a:r>
              <a:rPr lang="en-US" sz="7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Ahmad </a:t>
            </a:r>
            <a:r>
              <a:rPr lang="en-US" sz="7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Itani</a:t>
            </a:r>
            <a:r>
              <a:rPr lang="en-US" sz="7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and </a:t>
            </a:r>
            <a:r>
              <a:rPr lang="en-US" sz="7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Gokhan</a:t>
            </a:r>
            <a:r>
              <a:rPr lang="en-US" sz="7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Pekcan</a:t>
            </a:r>
            <a:endParaRPr lang="en-US" sz="7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7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Mentor: </a:t>
            </a:r>
            <a:r>
              <a:rPr lang="en-US" sz="7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Siyavash</a:t>
            </a:r>
            <a:r>
              <a:rPr lang="en-US" sz="7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Soroushian</a:t>
            </a:r>
            <a:endParaRPr lang="en-US" sz="7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7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Host Institution: University of Nevada, Reno</a:t>
            </a:r>
          </a:p>
          <a:p>
            <a:endParaRPr lang="en-US" sz="4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6253" y="-48126"/>
            <a:ext cx="36724389" cy="2943726"/>
          </a:xfrm>
          <a:prstGeom prst="rect">
            <a:avLst/>
          </a:prstGeom>
          <a:solidFill>
            <a:srgbClr val="009ED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0" y="-457200"/>
            <a:ext cx="36576000" cy="3882277"/>
          </a:xfrm>
        </p:spPr>
        <p:txBody>
          <a:bodyPr/>
          <a:lstStyle/>
          <a:p>
            <a:r>
              <a:rPr lang="en-US" sz="9600" b="1" dirty="0">
                <a:solidFill>
                  <a:schemeClr val="tx1"/>
                </a:solidFill>
                <a:latin typeface="Arial Narrow" pitchFamily="34" charset="0"/>
              </a:rPr>
              <a:t>Simulation for Seismic Performance of Nonstructural Systems (Nonstructural Grand Challenge)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8746"/>
            <a:ext cx="2133600" cy="264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3"/>
          <a:stretch/>
        </p:blipFill>
        <p:spPr bwMode="auto">
          <a:xfrm>
            <a:off x="32308800" y="169009"/>
            <a:ext cx="4788041" cy="282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746"/>
            <a:ext cx="2133600" cy="26456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37966" y="25525954"/>
            <a:ext cx="11341769" cy="2039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ubtitle 13"/>
          <p:cNvSpPr txBox="1">
            <a:spLocks/>
          </p:cNvSpPr>
          <p:nvPr/>
        </p:nvSpPr>
        <p:spPr>
          <a:xfrm>
            <a:off x="-20052" y="5626319"/>
            <a:ext cx="10459452" cy="6934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2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27000">
            <a:solidFill>
              <a:srgbClr val="009ED6"/>
            </a:solidFill>
          </a:ln>
        </p:spPr>
        <p:txBody>
          <a:bodyPr lIns="426696" tIns="213348" rIns="426696" bIns="213348">
            <a:noAutofit/>
          </a:bodyPr>
          <a:lstStyle>
            <a:lvl1pPr marL="0" indent="0" algn="ctr" rtl="0" eaLnBrk="1" latinLnBrk="0" hangingPunct="1">
              <a:spcBef>
                <a:spcPts val="2707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3347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66956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434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3912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FontTx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67390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None/>
              <a:defRPr kumimoji="0" sz="8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086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934347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67825" indent="0" algn="ctr" rtl="0" eaLnBrk="1" latinLnBrk="0" hangingPunct="1">
              <a:spcBef>
                <a:spcPts val="1727"/>
              </a:spcBef>
              <a:buClr>
                <a:schemeClr val="accent2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recent earthquakes nonstructural damage renders critical facilities such as hospitals and airports inoperable. The </a:t>
            </a:r>
            <a:r>
              <a:rPr lang="en-US" sz="3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durability of nonstructural components, including piping systems, during an earthquake is essential to the functionality of the facility after an earthquake. </a:t>
            </a:r>
            <a:r>
              <a:rPr lang="en-US" sz="3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Due to a lack of knowledge and research there are no specific standards required for the design of piping systems in seismically active areas. To obtain more information, a </a:t>
            </a:r>
            <a:r>
              <a:rPr lang="en-US" sz="3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series of system-level full-scale experiments of ceilings-piping-partition systems will be conducted at the University of Nevada, Reno NEES Site, in October 2012. </a:t>
            </a:r>
            <a:r>
              <a:rPr lang="en-US" sz="3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experiment includes the design, analysis, construction, and testing of the system.</a:t>
            </a:r>
            <a:endParaRPr lang="en-US" sz="3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6" name="Picture 175" descr="UN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3025" y="26060400"/>
            <a:ext cx="3825376" cy="1371599"/>
          </a:xfrm>
          <a:prstGeom prst="rect">
            <a:avLst/>
          </a:prstGeom>
        </p:spPr>
      </p:pic>
      <p:sp>
        <p:nvSpPr>
          <p:cNvPr id="105" name="Subtitle 13"/>
          <p:cNvSpPr txBox="1">
            <a:spLocks/>
          </p:cNvSpPr>
          <p:nvPr/>
        </p:nvSpPr>
        <p:spPr>
          <a:xfrm>
            <a:off x="11277600" y="4267200"/>
            <a:ext cx="13944600" cy="23164800"/>
          </a:xfrm>
          <a:prstGeom prst="rect">
            <a:avLst/>
          </a:prstGeom>
          <a:noFill/>
          <a:ln w="254000">
            <a:solidFill>
              <a:srgbClr val="009ED6"/>
            </a:solidFill>
          </a:ln>
        </p:spPr>
        <p:txBody>
          <a:bodyPr lIns="426696" tIns="213348" rIns="426696" bIns="213348">
            <a:normAutofit/>
          </a:bodyPr>
          <a:lstStyle>
            <a:lvl1pPr marL="0" indent="0" algn="ctr" rtl="0" eaLnBrk="1" latinLnBrk="0" hangingPunct="1">
              <a:spcBef>
                <a:spcPts val="2707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3347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66956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434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3912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FontTx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67390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None/>
              <a:defRPr kumimoji="0" sz="8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086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934347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67825" indent="0" algn="ctr" rtl="0" eaLnBrk="1" latinLnBrk="0" hangingPunct="1">
              <a:spcBef>
                <a:spcPts val="1727"/>
              </a:spcBef>
              <a:buClr>
                <a:schemeClr val="accent2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3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3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Test-Bed structure (a two-story, 2-bay by 1-bay steel framing system) was designed and constructed to simulate the realistic dynamic environment for the ceiling/sprinkler piping systems. This structure will be mounted longitudinally over three bi-axial shake tables (Figure </a:t>
            </a:r>
            <a:r>
              <a:rPr lang="en-US" sz="3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3).</a:t>
            </a:r>
          </a:p>
          <a:p>
            <a:pPr algn="just"/>
            <a:endParaRPr lang="en-US" sz="3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3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test-Bed structure simulates the floor response of any upper story of a multistory building (Figure 4). The shake table input motion was developed so that the acceleration or drift response of the test-bed frame replicates higher levels </a:t>
            </a:r>
            <a:r>
              <a:rPr lang="en-US" sz="3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3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building. </a:t>
            </a:r>
            <a:endParaRPr lang="en-US" sz="3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6200" y="4451131"/>
            <a:ext cx="10515601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Introduction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-96252" y="12420600"/>
            <a:ext cx="10515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Pre-experiment Analysis</a:t>
            </a:r>
            <a:endParaRPr lang="en-US" sz="8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Subtitle 13"/>
          <p:cNvSpPr txBox="1">
            <a:spLocks/>
          </p:cNvSpPr>
          <p:nvPr/>
        </p:nvSpPr>
        <p:spPr>
          <a:xfrm>
            <a:off x="-20052" y="13696949"/>
            <a:ext cx="10459453" cy="1377418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27000">
            <a:solidFill>
              <a:srgbClr val="009ED6"/>
            </a:solidFill>
          </a:ln>
        </p:spPr>
        <p:txBody>
          <a:bodyPr lIns="426696" tIns="213348" rIns="426696" bIns="213348">
            <a:noAutofit/>
          </a:bodyPr>
          <a:lstStyle>
            <a:lvl1pPr marL="0" indent="0" algn="ctr" rtl="0" eaLnBrk="1" latinLnBrk="0" hangingPunct="1">
              <a:spcBef>
                <a:spcPts val="2707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3347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66956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434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3912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FontTx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67390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None/>
              <a:defRPr kumimoji="0" sz="8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086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934347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67825" indent="0" algn="ctr" rtl="0" eaLnBrk="1" latinLnBrk="0" hangingPunct="1">
              <a:spcBef>
                <a:spcPts val="1727"/>
              </a:spcBef>
              <a:buClr>
                <a:schemeClr val="accent2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Pre-experimental analysis </a:t>
            </a: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was </a:t>
            </a:r>
            <a:r>
              <a:rPr lang="en-US" sz="3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performed using </a:t>
            </a: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SAP2000, </a:t>
            </a:r>
            <a:r>
              <a:rPr lang="en-US" sz="3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OpenSEES</a:t>
            </a: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and </a:t>
            </a:r>
            <a:r>
              <a:rPr lang="en-US" sz="3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MatLab</a:t>
            </a: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 First, two realistic hospital sprinkler piping layouts were modeled in SAP </a:t>
            </a:r>
            <a:r>
              <a:rPr lang="en-US" sz="3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(Figure </a:t>
            </a: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 and 2). Next the piping systems were transfer to </a:t>
            </a:r>
            <a:r>
              <a:rPr lang="en-US" sz="3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OpenSEES</a:t>
            </a: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 Once the </a:t>
            </a:r>
            <a:r>
              <a:rPr lang="en-US" sz="3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OpenSEES</a:t>
            </a: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models were verified with the SAP models, earthquake motions derived using </a:t>
            </a:r>
            <a:r>
              <a:rPr lang="en-US" sz="3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MatLab</a:t>
            </a: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were input to </a:t>
            </a:r>
            <a:r>
              <a:rPr lang="en-US" sz="3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predict the effects of an earthquake on the piping system</a:t>
            </a: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sz="3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endParaRPr lang="en-US" sz="3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endParaRPr lang="en-US" sz="3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endParaRPr lang="en-US" sz="3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endParaRPr lang="en-US" sz="3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endParaRPr lang="en-US" sz="3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endParaRPr lang="en-US" sz="3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endParaRPr lang="en-US" sz="3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endParaRPr lang="en-US" sz="3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endParaRPr lang="en-US" sz="3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3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" name="Subtitle 13"/>
          <p:cNvSpPr txBox="1">
            <a:spLocks/>
          </p:cNvSpPr>
          <p:nvPr/>
        </p:nvSpPr>
        <p:spPr>
          <a:xfrm>
            <a:off x="26323162" y="6134445"/>
            <a:ext cx="10240807" cy="39239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2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27000">
            <a:solidFill>
              <a:srgbClr val="009ED6"/>
            </a:solidFill>
          </a:ln>
        </p:spPr>
        <p:txBody>
          <a:bodyPr lIns="426696" tIns="213348" rIns="426696" bIns="213348">
            <a:noAutofit/>
          </a:bodyPr>
          <a:lstStyle>
            <a:lvl1pPr marL="0" indent="0" algn="ctr" rtl="0" eaLnBrk="1" latinLnBrk="0" hangingPunct="1">
              <a:spcBef>
                <a:spcPts val="2707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3347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66956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434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3912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FontTx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67390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None/>
              <a:defRPr kumimoji="0" sz="8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086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934347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67825" indent="0" algn="ctr" rtl="0" eaLnBrk="1" latinLnBrk="0" hangingPunct="1">
              <a:spcBef>
                <a:spcPts val="1727"/>
              </a:spcBef>
              <a:buClr>
                <a:schemeClr val="accent2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reusable test-bed structure was designed for shake table investigations of nonstructural systems</a:t>
            </a:r>
            <a:r>
              <a:rPr lang="en-US" sz="3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In October 2012 the test bed will be placed on the shake tables and the two different piping systems will be tested.  The results will be compared to pre-experiment analysis and conclusions will be drawn based on the accuracy of the computer models.</a:t>
            </a:r>
            <a:endParaRPr lang="en-US" sz="3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92" name="Picture 68" descr="Day2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24" y="22581906"/>
            <a:ext cx="5163552" cy="442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11277600" y="2895600"/>
            <a:ext cx="1394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Test Bed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0052" y="26932531"/>
            <a:ext cx="1043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Figure 2: SAP model of the two story test bed with first piping system.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97286" y="10941269"/>
            <a:ext cx="10989379" cy="7153452"/>
            <a:chOff x="12840351" y="8829277"/>
            <a:chExt cx="10989379" cy="7153452"/>
          </a:xfrm>
        </p:grpSpPr>
        <p:grpSp>
          <p:nvGrpSpPr>
            <p:cNvPr id="22" name="Group 21"/>
            <p:cNvGrpSpPr/>
            <p:nvPr/>
          </p:nvGrpSpPr>
          <p:grpSpPr>
            <a:xfrm>
              <a:off x="12840351" y="8829277"/>
              <a:ext cx="10989379" cy="6382080"/>
              <a:chOff x="12840351" y="11934660"/>
              <a:chExt cx="10989379" cy="6382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2840351" y="16260389"/>
                <a:ext cx="2780649" cy="20563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1362953" y="16386411"/>
                <a:ext cx="2466777" cy="1930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621000" y="16696944"/>
                <a:ext cx="5741953" cy="16197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840351" y="11963400"/>
                <a:ext cx="8550154" cy="47335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12840351" y="11934660"/>
                <a:ext cx="10989379" cy="6353340"/>
                <a:chOff x="0" y="990600"/>
                <a:chExt cx="8618603" cy="5556956"/>
              </a:xfrm>
            </p:grpSpPr>
            <p:pic>
              <p:nvPicPr>
                <p:cNvPr id="113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27333" t="3080" r="24667" b="10159"/>
                <a:stretch>
                  <a:fillRect/>
                </a:stretch>
              </p:blipFill>
              <p:spPr bwMode="auto">
                <a:xfrm>
                  <a:off x="6683992" y="990600"/>
                  <a:ext cx="1934611" cy="4140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14" name="Group 28"/>
                <p:cNvGrpSpPr/>
                <p:nvPr/>
              </p:nvGrpSpPr>
              <p:grpSpPr>
                <a:xfrm>
                  <a:off x="0" y="1073338"/>
                  <a:ext cx="8534400" cy="5474218"/>
                  <a:chOff x="0" y="1073338"/>
                  <a:chExt cx="8534400" cy="5474218"/>
                </a:xfrm>
              </p:grpSpPr>
              <p:pic>
                <p:nvPicPr>
                  <p:cNvPr id="11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 l="4919" t="13297" r="10030" b="10638"/>
                  <a:stretch>
                    <a:fillRect/>
                  </a:stretch>
                </p:blipFill>
                <p:spPr bwMode="auto">
                  <a:xfrm>
                    <a:off x="0" y="1073338"/>
                    <a:ext cx="6019800" cy="41844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4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 l="11269" t="9024" r="52670" b="20732"/>
                  <a:stretch>
                    <a:fillRect/>
                  </a:stretch>
                </p:blipFill>
                <p:spPr bwMode="auto">
                  <a:xfrm>
                    <a:off x="4800600" y="2318658"/>
                    <a:ext cx="838200" cy="990600"/>
                  </a:xfrm>
                  <a:prstGeom prst="rect">
                    <a:avLst/>
                  </a:prstGeom>
                  <a:blipFill>
                    <a:blip r:embed="rId11" cstate="print"/>
                    <a:tile tx="0" ty="0" sx="100000" sy="100000" flip="none" algn="tl"/>
                  </a:blip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 l="11269" t="9024" r="52670" b="20732"/>
                  <a:stretch>
                    <a:fillRect/>
                  </a:stretch>
                </p:blipFill>
                <p:spPr bwMode="auto">
                  <a:xfrm>
                    <a:off x="6972300" y="5105400"/>
                    <a:ext cx="12573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42" name="Straight Connector 141"/>
                  <p:cNvCxnSpPr/>
                  <p:nvPr/>
                </p:nvCxnSpPr>
                <p:spPr>
                  <a:xfrm rot="10800000">
                    <a:off x="5410200" y="2819400"/>
                    <a:ext cx="457200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 rot="5400000">
                    <a:off x="5296693" y="2247107"/>
                    <a:ext cx="1141414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Arrow Connector 143"/>
                  <p:cNvCxnSpPr/>
                  <p:nvPr/>
                </p:nvCxnSpPr>
                <p:spPr>
                  <a:xfrm>
                    <a:off x="5867400" y="1676400"/>
                    <a:ext cx="1143000" cy="1588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6705600" y="5685972"/>
                    <a:ext cx="1828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b="1" dirty="0" smtClean="0"/>
                      <a:t>Ground Motion</a:t>
                    </a:r>
                    <a:endParaRPr lang="en-US" sz="1800" b="1" dirty="0"/>
                  </a:p>
                </p:txBody>
              </p:sp>
              <p:pic>
                <p:nvPicPr>
                  <p:cNvPr id="14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 l="11269" t="9024" r="52670" b="20732"/>
                  <a:stretch>
                    <a:fillRect/>
                  </a:stretch>
                </p:blipFill>
                <p:spPr bwMode="auto">
                  <a:xfrm>
                    <a:off x="4800600" y="3352800"/>
                    <a:ext cx="838200" cy="762000"/>
                  </a:xfrm>
                  <a:prstGeom prst="rect">
                    <a:avLst/>
                  </a:prstGeom>
                  <a:blipFill>
                    <a:blip r:embed="rId11" cstate="print"/>
                    <a:tile tx="0" ty="0" sx="100000" sy="100000" flip="none" algn="tl"/>
                  </a:blipFill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47" name="Straight Connector 146"/>
                  <p:cNvCxnSpPr/>
                  <p:nvPr/>
                </p:nvCxnSpPr>
                <p:spPr>
                  <a:xfrm rot="10800000">
                    <a:off x="5410200" y="3733800"/>
                    <a:ext cx="685800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5400000">
                    <a:off x="5181600" y="2819400"/>
                    <a:ext cx="1828800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Arrow Connector 148"/>
                  <p:cNvCxnSpPr/>
                  <p:nvPr/>
                </p:nvCxnSpPr>
                <p:spPr>
                  <a:xfrm>
                    <a:off x="6096000" y="1905000"/>
                    <a:ext cx="914400" cy="1587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5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lum bright="-26000" contrast="59000"/>
                  </a:blip>
                  <a:srcRect l="11269" t="9024" r="52670" b="20732"/>
                  <a:stretch>
                    <a:fillRect/>
                  </a:stretch>
                </p:blipFill>
                <p:spPr bwMode="auto">
                  <a:xfrm rot="19866632">
                    <a:off x="297064" y="4694530"/>
                    <a:ext cx="1562100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1" name="TextBox 150"/>
                  <p:cNvSpPr txBox="1"/>
                  <p:nvPr/>
                </p:nvSpPr>
                <p:spPr>
                  <a:xfrm rot="19839748">
                    <a:off x="582805" y="5224929"/>
                    <a:ext cx="1828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b="1" dirty="0" smtClean="0"/>
                      <a:t>Drive Motion</a:t>
                    </a:r>
                    <a:endParaRPr lang="en-US" sz="1800" b="1" dirty="0"/>
                  </a:p>
                </p:txBody>
              </p:sp>
              <p:sp>
                <p:nvSpPr>
                  <p:cNvPr id="152" name="Notched Right Arrow 151"/>
                  <p:cNvSpPr/>
                  <p:nvPr/>
                </p:nvSpPr>
                <p:spPr>
                  <a:xfrm flipH="1">
                    <a:off x="2362200" y="5410200"/>
                    <a:ext cx="4038600" cy="881742"/>
                  </a:xfrm>
                  <a:prstGeom prst="notchedRightArrow">
                    <a:avLst>
                      <a:gd name="adj1" fmla="val 66327"/>
                      <a:gd name="adj2" fmla="val 80386"/>
                    </a:avLst>
                  </a:prstGeom>
                  <a:solidFill>
                    <a:srgbClr val="0070C0"/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0" b="1" dirty="0" smtClean="0">
                        <a:latin typeface="+mj-lt"/>
                      </a:rPr>
                      <a:t>Ground-Controller </a:t>
                    </a:r>
                  </a:p>
                  <a:p>
                    <a:pPr algn="ctr"/>
                    <a:r>
                      <a:rPr lang="en-US" sz="1800" b="1" dirty="0" smtClean="0">
                        <a:latin typeface="+mj-lt"/>
                      </a:rPr>
                      <a:t>Transfer Function</a:t>
                    </a:r>
                    <a:endParaRPr lang="en-US" sz="1800" b="1" dirty="0">
                      <a:latin typeface="+mj-lt"/>
                    </a:endParaRPr>
                  </a:p>
                </p:txBody>
              </p:sp>
              <p:graphicFrame>
                <p:nvGraphicFramePr>
                  <p:cNvPr id="153" name="Object 1"/>
                  <p:cNvGraphicFramePr>
                    <a:graphicFrameLocks noChangeAspect="1"/>
                  </p:cNvGraphicFramePr>
                  <p:nvPr/>
                </p:nvGraphicFramePr>
                <p:xfrm>
                  <a:off x="7239000" y="6019800"/>
                  <a:ext cx="838201" cy="52775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53" name="Equation" r:id="rId12" imgW="342720" imgH="215640" progId="Equation.3">
                          <p:embed/>
                        </p:oleObj>
                      </mc:Choice>
                      <mc:Fallback>
                        <p:oleObj name="Equation" r:id="rId12" imgW="342720" imgH="2156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239000" y="6019800"/>
                                <a:ext cx="838201" cy="52775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54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685121" y="6056992"/>
                  <a:ext cx="1211262" cy="4635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54" name="Equation" r:id="rId14" imgW="495000" imgH="190440" progId="Equation.3">
                          <p:embed/>
                        </p:oleObj>
                      </mc:Choice>
                      <mc:Fallback>
                        <p:oleObj name="Equation" r:id="rId14" imgW="495000" imgH="1904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85121" y="6056992"/>
                                <a:ext cx="1211262" cy="4635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sp>
          <p:nvSpPr>
            <p:cNvPr id="156" name="TextBox 155"/>
            <p:cNvSpPr txBox="1"/>
            <p:nvPr/>
          </p:nvSpPr>
          <p:spPr>
            <a:xfrm>
              <a:off x="12840352" y="15151732"/>
              <a:ext cx="109893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Figure 4: Ground motion applied to test bed simulates the ground motion felt by upper stories of a high-rise building.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58" name="Picture 8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7" b="13205"/>
          <a:stretch/>
        </p:blipFill>
        <p:spPr bwMode="auto">
          <a:xfrm>
            <a:off x="15594127" y="4572000"/>
            <a:ext cx="6109568" cy="363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13272273" y="8209547"/>
            <a:ext cx="1043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Figure 3: Two story test bed spanning across three biaxial shake tables. 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0" name="Picture 2" descr="C:\Users\ssorooshian\AppData\Local\Microsoft\Windows\Temporary Internet Files\Content.Outlook\6P42A4D7\IMG_2252.JPG"/>
          <p:cNvPicPr>
            <a:picLocks noChangeAspect="1" noChangeArrowheads="1"/>
          </p:cNvPicPr>
          <p:nvPr/>
        </p:nvPicPr>
        <p:blipFill>
          <a:blip r:embed="rId18"/>
          <a:srcRect b="5556"/>
          <a:stretch>
            <a:fillRect/>
          </a:stretch>
        </p:blipFill>
        <p:spPr bwMode="auto">
          <a:xfrm>
            <a:off x="13555071" y="20559912"/>
            <a:ext cx="4885329" cy="3591023"/>
          </a:xfrm>
          <a:prstGeom prst="rect">
            <a:avLst/>
          </a:prstGeom>
          <a:noFill/>
        </p:spPr>
      </p:pic>
      <p:sp>
        <p:nvSpPr>
          <p:cNvPr id="161" name="TextBox 160"/>
          <p:cNvSpPr txBox="1"/>
          <p:nvPr/>
        </p:nvSpPr>
        <p:spPr>
          <a:xfrm>
            <a:off x="13954453" y="21017112"/>
            <a:ext cx="40466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Beam-Column Connection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2" name="Picture 3" descr="C:\Users\ssorooshian\AppData\Local\Microsoft\Windows\Temporary Internet Files\Content.Outlook\6P42A4D7\IMG_2261.JPG"/>
          <p:cNvPicPr>
            <a:picLocks noChangeAspect="1" noChangeArrowheads="1"/>
          </p:cNvPicPr>
          <p:nvPr/>
        </p:nvPicPr>
        <p:blipFill>
          <a:blip r:embed="rId19"/>
          <a:srcRect b="5556"/>
          <a:stretch>
            <a:fillRect/>
          </a:stretch>
        </p:blipFill>
        <p:spPr bwMode="auto">
          <a:xfrm>
            <a:off x="18415000" y="20555678"/>
            <a:ext cx="5075657" cy="3595257"/>
          </a:xfrm>
          <a:prstGeom prst="rect">
            <a:avLst/>
          </a:prstGeom>
          <a:noFill/>
        </p:spPr>
      </p:pic>
      <p:sp>
        <p:nvSpPr>
          <p:cNvPr id="163" name="TextBox 162"/>
          <p:cNvSpPr txBox="1"/>
          <p:nvPr/>
        </p:nvSpPr>
        <p:spPr>
          <a:xfrm>
            <a:off x="19006656" y="21027464"/>
            <a:ext cx="41229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Base Connection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82400" y="24841200"/>
            <a:ext cx="13335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Two </a:t>
            </a:r>
            <a:r>
              <a:rPr lang="en-US" sz="3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designs were considered for the Test-Bed structure by implementing two sets of bracing systems. Elastic braces restrained against </a:t>
            </a:r>
            <a:r>
              <a:rPr lang="en-US" sz="3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buckling were used </a:t>
            </a:r>
            <a:r>
              <a:rPr lang="en-US" sz="3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achieve large floor accelerations, and buckling resistant braces (BRBs</a:t>
            </a:r>
            <a:r>
              <a:rPr lang="en-US" sz="3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were used </a:t>
            </a:r>
            <a:r>
              <a:rPr lang="en-US" sz="3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produce large inter-story </a:t>
            </a:r>
            <a:r>
              <a:rPr lang="en-US" sz="3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drifts (Figure 4).</a:t>
            </a:r>
            <a:endParaRPr lang="en-US" sz="3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3364333" y="24150935"/>
            <a:ext cx="1043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Figure 4: Two different types of bracing for test bed structure.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6060399" y="22707600"/>
            <a:ext cx="10515601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Further Information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6" name="Subtitle 13"/>
          <p:cNvSpPr txBox="1">
            <a:spLocks/>
          </p:cNvSpPr>
          <p:nvPr/>
        </p:nvSpPr>
        <p:spPr>
          <a:xfrm>
            <a:off x="26173452" y="23939938"/>
            <a:ext cx="10355178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2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27000">
            <a:solidFill>
              <a:schemeClr val="tx1"/>
            </a:solidFill>
          </a:ln>
        </p:spPr>
        <p:txBody>
          <a:bodyPr lIns="426696" tIns="213348" rIns="426696" bIns="213348">
            <a:noAutofit/>
          </a:bodyPr>
          <a:lstStyle>
            <a:lvl1pPr marL="0" indent="0" algn="ctr" rtl="0" eaLnBrk="1" latinLnBrk="0" hangingPunct="1">
              <a:spcBef>
                <a:spcPts val="2707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3347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66956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434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3912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FontTx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67390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None/>
              <a:defRPr kumimoji="0" sz="8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086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934347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67825" indent="0" algn="ctr" rtl="0" eaLnBrk="1" latinLnBrk="0" hangingPunct="1">
              <a:spcBef>
                <a:spcPts val="1727"/>
              </a:spcBef>
              <a:buClr>
                <a:schemeClr val="accent2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further information </a:t>
            </a:r>
            <a:r>
              <a:rPr lang="en-US" sz="3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reguarding</a:t>
            </a:r>
            <a:r>
              <a:rPr lang="en-US" sz="3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this project please contact </a:t>
            </a:r>
            <a:r>
              <a:rPr lang="en-US" sz="3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Siyavash</a:t>
            </a:r>
            <a:r>
              <a:rPr lang="en-US" sz="3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Soroushian</a:t>
            </a:r>
            <a:r>
              <a:rPr lang="en-US" sz="3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@ siyavashs@yahoo.com</a:t>
            </a:r>
            <a:endParaRPr lang="en-US" sz="3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6052379" y="4808483"/>
            <a:ext cx="10515601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Testing Outcomes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9" name="Subtitle 13"/>
          <p:cNvSpPr txBox="1">
            <a:spLocks/>
          </p:cNvSpPr>
          <p:nvPr/>
        </p:nvSpPr>
        <p:spPr>
          <a:xfrm>
            <a:off x="26323162" y="11304817"/>
            <a:ext cx="10240807" cy="3933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27000">
            <a:solidFill>
              <a:srgbClr val="009ED6"/>
            </a:solidFill>
          </a:ln>
        </p:spPr>
        <p:txBody>
          <a:bodyPr lIns="426696" tIns="213348" rIns="426696" bIns="213348">
            <a:noAutofit/>
          </a:bodyPr>
          <a:lstStyle>
            <a:lvl1pPr marL="0" indent="0" algn="ctr" rtl="0" eaLnBrk="1" latinLnBrk="0" hangingPunct="1">
              <a:spcBef>
                <a:spcPts val="2707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3347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66956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434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3912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FontTx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67390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None/>
              <a:defRPr kumimoji="0" sz="8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086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934347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67825" indent="0" algn="ctr" rtl="0" eaLnBrk="1" latinLnBrk="0" hangingPunct="1">
              <a:spcBef>
                <a:spcPts val="1727"/>
              </a:spcBef>
              <a:buClr>
                <a:schemeClr val="accent2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Reveal how subsystems interact with structural and non structural systems.</a:t>
            </a:r>
          </a:p>
          <a:p>
            <a:pPr marL="457200" indent="-457200" algn="just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Develop guidelines or specifications for designing piping systems in seismically active areas.</a:t>
            </a:r>
          </a:p>
          <a:p>
            <a:pPr marL="457200" indent="-457200" algn="just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Pre-experimental analysis will predict the effects of the earthquake ground motions on the piping systems.</a:t>
            </a:r>
          </a:p>
        </p:txBody>
      </p:sp>
      <p:sp>
        <p:nvSpPr>
          <p:cNvPr id="170" name="Subtitle 13"/>
          <p:cNvSpPr txBox="1">
            <a:spLocks/>
          </p:cNvSpPr>
          <p:nvPr/>
        </p:nvSpPr>
        <p:spPr>
          <a:xfrm>
            <a:off x="26268048" y="20794979"/>
            <a:ext cx="10307952" cy="198882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2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27000">
            <a:solidFill>
              <a:srgbClr val="009ED6"/>
            </a:solidFill>
          </a:ln>
        </p:spPr>
        <p:txBody>
          <a:bodyPr lIns="426696" tIns="213348" rIns="426696" bIns="213348">
            <a:noAutofit/>
          </a:bodyPr>
          <a:lstStyle>
            <a:lvl1pPr marL="0" indent="0" algn="ctr" rtl="0" eaLnBrk="1" latinLnBrk="0" hangingPunct="1">
              <a:spcBef>
                <a:spcPts val="2707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3347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66956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434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3912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FontTx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67390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None/>
              <a:defRPr kumimoji="0" sz="8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086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934347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67825" indent="0" algn="ctr" rtl="0" eaLnBrk="1" latinLnBrk="0" hangingPunct="1">
              <a:spcBef>
                <a:spcPts val="1727"/>
              </a:spcBef>
              <a:buClr>
                <a:schemeClr val="accent2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This project was funded by the National </a:t>
            </a:r>
            <a:r>
              <a:rPr lang="en-US" sz="3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Science Foundation under Grant No. 0721399. </a:t>
            </a: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NSF </a:t>
            </a:r>
            <a:r>
              <a:rPr lang="en-US" sz="3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Project: # CMMI-0721399</a:t>
            </a:r>
          </a:p>
          <a:p>
            <a:pPr algn="just"/>
            <a:endParaRPr lang="en-US" sz="3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6048368" y="19459074"/>
            <a:ext cx="10515601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Acknowledgements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6199592" y="10058400"/>
            <a:ext cx="10402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Future Use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3" name="Picture 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525367" y="25527000"/>
            <a:ext cx="1857926" cy="201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173" descr="comm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13299" y="25641176"/>
            <a:ext cx="2390775" cy="1829962"/>
          </a:xfrm>
          <a:prstGeom prst="rect">
            <a:avLst/>
          </a:prstGeom>
        </p:spPr>
      </p:pic>
      <p:pic>
        <p:nvPicPr>
          <p:cNvPr id="175" name="Picture 174" descr="images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260800" y="25719411"/>
            <a:ext cx="3048000" cy="171258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052" y="18135600"/>
            <a:ext cx="10439401" cy="4355247"/>
            <a:chOff x="-20052" y="23088600"/>
            <a:chExt cx="10439401" cy="43552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" t="12191" r="2790" b="18312"/>
            <a:stretch/>
          </p:blipFill>
          <p:spPr>
            <a:xfrm>
              <a:off x="598859" y="24902160"/>
              <a:ext cx="9611941" cy="169164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-20052" y="23088600"/>
              <a:ext cx="10439401" cy="4355247"/>
              <a:chOff x="-20052" y="23088600"/>
              <a:chExt cx="10439401" cy="435524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8" t="10698" r="2710" b="16322"/>
              <a:stretch/>
            </p:blipFill>
            <p:spPr>
              <a:xfrm>
                <a:off x="598859" y="23088600"/>
                <a:ext cx="9611941" cy="169545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63142" y="23622000"/>
                <a:ext cx="59885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endParaRPr lang="en-US" sz="3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63142" y="25440203"/>
                <a:ext cx="59885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>
                    <a:latin typeface="Calibri" pitchFamily="34" charset="0"/>
                    <a:cs typeface="Calibri" pitchFamily="34" charset="0"/>
                  </a:rPr>
                  <a:t>B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-20052" y="26612850"/>
                <a:ext cx="104394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Figure 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: (A) SAP model of piping system 1</a:t>
                </a:r>
              </a:p>
              <a:p>
                <a:pPr algn="ctr"/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(B) SAP model of piping system 2 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75" name="Subtitle 13"/>
          <p:cNvSpPr txBox="1">
            <a:spLocks/>
          </p:cNvSpPr>
          <p:nvPr/>
        </p:nvSpPr>
        <p:spPr>
          <a:xfrm>
            <a:off x="26323162" y="16383000"/>
            <a:ext cx="10278978" cy="31645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2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27000">
            <a:solidFill>
              <a:srgbClr val="009ED6"/>
            </a:solidFill>
          </a:ln>
        </p:spPr>
        <p:txBody>
          <a:bodyPr lIns="426696" tIns="213348" rIns="426696" bIns="213348">
            <a:noAutofit/>
          </a:bodyPr>
          <a:lstStyle>
            <a:lvl1pPr marL="0" indent="0" algn="ctr" rtl="0" eaLnBrk="1" latinLnBrk="0" hangingPunct="1">
              <a:spcBef>
                <a:spcPts val="2707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3347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66956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434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SzPct val="80000"/>
              <a:buFont typeface="Wingdings 2"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33912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FontTx/>
              <a:buNone/>
              <a:defRPr kumimoji="0"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67390" indent="0" algn="ctr" rtl="0" eaLnBrk="1" latinLnBrk="0" hangingPunct="1">
              <a:spcBef>
                <a:spcPts val="1727"/>
              </a:spcBef>
              <a:buClr>
                <a:schemeClr val="accent3"/>
              </a:buClr>
              <a:buNone/>
              <a:defRPr kumimoji="0" sz="8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0868" indent="0" algn="ctr" rtl="0" eaLnBrk="1" latinLnBrk="0" hangingPunct="1">
              <a:spcBef>
                <a:spcPts val="1727"/>
              </a:spcBef>
              <a:buClr>
                <a:schemeClr val="accent2"/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934347" indent="0" algn="ctr" rtl="0" eaLnBrk="1" latinLnBrk="0" hangingPunct="1">
              <a:spcBef>
                <a:spcPts val="1727"/>
              </a:spcBef>
              <a:buClr>
                <a:schemeClr val="accent1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67825" indent="0" algn="ctr" rtl="0" eaLnBrk="1" latinLnBrk="0" hangingPunct="1">
              <a:spcBef>
                <a:spcPts val="1727"/>
              </a:spcBef>
              <a:buClr>
                <a:schemeClr val="accent2">
                  <a:tint val="60000"/>
                </a:schemeClr>
              </a:buClr>
              <a:buNone/>
              <a:defRPr kumimoji="0"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3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American Lifeline Alliance (ALA), (2002). Seismic Design and Retrofit of Piping System</a:t>
            </a: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Computers and Structures, Inc. (CSI), (2009). CSI Analysis Reference Manual for SAP2000,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Berkeley, CA.</a:t>
            </a:r>
          </a:p>
          <a:p>
            <a:pPr algn="just">
              <a:spcBef>
                <a:spcPts val="0"/>
              </a:spcBef>
            </a:pPr>
            <a:endParaRPr lang="en-US" sz="3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110388" y="15163800"/>
            <a:ext cx="10402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Literature Cited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2970</TotalTime>
  <Words>644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Equity</vt:lpstr>
      <vt:lpstr>Equation</vt:lpstr>
      <vt:lpstr>Simulation for Seismic Performance of Nonstructural Systems (Nonstructural Grand Challenge)</vt:lpstr>
    </vt:vector>
  </TitlesOfParts>
  <Company>PEER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PEER Center</dc:creator>
  <cp:lastModifiedBy>Emma R Crossman</cp:lastModifiedBy>
  <cp:revision>310</cp:revision>
  <dcterms:created xsi:type="dcterms:W3CDTF">2009-08-19T17:16:49Z</dcterms:created>
  <dcterms:modified xsi:type="dcterms:W3CDTF">2012-07-31T21:57:11Z</dcterms:modified>
</cp:coreProperties>
</file>